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304" r:id="rId3"/>
    <p:sldId id="313" r:id="rId4"/>
    <p:sldId id="266" r:id="rId5"/>
    <p:sldId id="305" r:id="rId6"/>
    <p:sldId id="306" r:id="rId7"/>
    <p:sldId id="307" r:id="rId8"/>
    <p:sldId id="308" r:id="rId9"/>
    <p:sldId id="267" r:id="rId10"/>
    <p:sldId id="270" r:id="rId11"/>
    <p:sldId id="269" r:id="rId12"/>
    <p:sldId id="271" r:id="rId13"/>
    <p:sldId id="275" r:id="rId14"/>
    <p:sldId id="272" r:id="rId15"/>
    <p:sldId id="273" r:id="rId16"/>
    <p:sldId id="274" r:id="rId17"/>
    <p:sldId id="314" r:id="rId18"/>
    <p:sldId id="315" r:id="rId19"/>
    <p:sldId id="317" r:id="rId20"/>
    <p:sldId id="374" r:id="rId21"/>
    <p:sldId id="316" r:id="rId22"/>
    <p:sldId id="279" r:id="rId23"/>
    <p:sldId id="276" r:id="rId24"/>
    <p:sldId id="277" r:id="rId25"/>
    <p:sldId id="278" r:id="rId26"/>
    <p:sldId id="318" r:id="rId27"/>
    <p:sldId id="319" r:id="rId28"/>
    <p:sldId id="321" r:id="rId29"/>
    <p:sldId id="322" r:id="rId30"/>
    <p:sldId id="371" r:id="rId31"/>
    <p:sldId id="320" r:id="rId32"/>
    <p:sldId id="324" r:id="rId33"/>
    <p:sldId id="325" r:id="rId34"/>
    <p:sldId id="323" r:id="rId35"/>
    <p:sldId id="327" r:id="rId36"/>
    <p:sldId id="372" r:id="rId37"/>
    <p:sldId id="328" r:id="rId38"/>
    <p:sldId id="287" r:id="rId39"/>
    <p:sldId id="282" r:id="rId40"/>
    <p:sldId id="283" r:id="rId41"/>
    <p:sldId id="310" r:id="rId42"/>
    <p:sldId id="367" r:id="rId43"/>
    <p:sldId id="309" r:id="rId44"/>
    <p:sldId id="312" r:id="rId45"/>
    <p:sldId id="288" r:id="rId46"/>
    <p:sldId id="284" r:id="rId47"/>
    <p:sldId id="285" r:id="rId48"/>
    <p:sldId id="286" r:id="rId49"/>
    <p:sldId id="289" r:id="rId50"/>
    <p:sldId id="294" r:id="rId51"/>
    <p:sldId id="290" r:id="rId52"/>
    <p:sldId id="291" r:id="rId53"/>
    <p:sldId id="329" r:id="rId54"/>
    <p:sldId id="298" r:id="rId55"/>
    <p:sldId id="331" r:id="rId56"/>
    <p:sldId id="332" r:id="rId57"/>
    <p:sldId id="333" r:id="rId58"/>
    <p:sldId id="334" r:id="rId59"/>
    <p:sldId id="335" r:id="rId60"/>
    <p:sldId id="336" r:id="rId61"/>
    <p:sldId id="338" r:id="rId62"/>
    <p:sldId id="339" r:id="rId63"/>
    <p:sldId id="337" r:id="rId64"/>
    <p:sldId id="340" r:id="rId65"/>
    <p:sldId id="341" r:id="rId66"/>
    <p:sldId id="342" r:id="rId67"/>
    <p:sldId id="343" r:id="rId68"/>
    <p:sldId id="326" r:id="rId69"/>
    <p:sldId id="346" r:id="rId70"/>
    <p:sldId id="347" r:id="rId71"/>
    <p:sldId id="348" r:id="rId72"/>
    <p:sldId id="369" r:id="rId73"/>
    <p:sldId id="356" r:id="rId74"/>
    <p:sldId id="350" r:id="rId75"/>
    <p:sldId id="345" r:id="rId76"/>
    <p:sldId id="344" r:id="rId77"/>
    <p:sldId id="357" r:id="rId78"/>
    <p:sldId id="358" r:id="rId79"/>
    <p:sldId id="368" r:id="rId80"/>
    <p:sldId id="330" r:id="rId81"/>
    <p:sldId id="292" r:id="rId82"/>
    <p:sldId id="293" r:id="rId83"/>
    <p:sldId id="295" r:id="rId84"/>
    <p:sldId id="296" r:id="rId85"/>
    <p:sldId id="359" r:id="rId86"/>
    <p:sldId id="360" r:id="rId87"/>
    <p:sldId id="362" r:id="rId88"/>
    <p:sldId id="361" r:id="rId89"/>
    <p:sldId id="363" r:id="rId90"/>
    <p:sldId id="364" r:id="rId91"/>
    <p:sldId id="366" r:id="rId92"/>
    <p:sldId id="365" r:id="rId93"/>
    <p:sldId id="302" r:id="rId94"/>
    <p:sldId id="297" r:id="rId95"/>
    <p:sldId id="349" r:id="rId96"/>
    <p:sldId id="353" r:id="rId97"/>
    <p:sldId id="352" r:id="rId98"/>
    <p:sldId id="354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12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78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10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32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0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0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782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834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56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84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43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78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24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06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63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08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77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DA35F9-486B-45CF-B80D-6880D89E41BC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94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b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b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8467" y="1413590"/>
            <a:ext cx="9741255" cy="3084576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Cervical e Tórax</a:t>
            </a:r>
          </a:p>
        </p:txBody>
      </p:sp>
    </p:spTree>
    <p:extLst>
      <p:ext uri="{BB962C8B-B14F-4D97-AF65-F5344CB8AC3E}">
        <p14:creationId xmlns:p14="http://schemas.microsoft.com/office/powerpoint/2010/main" val="4247777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655" y="224589"/>
            <a:ext cx="9741255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Aparelho </a:t>
            </a:r>
            <a:r>
              <a:rPr lang="pt-BR" sz="5400" dirty="0" err="1"/>
              <a:t>Hióide</a:t>
            </a:r>
            <a:endParaRPr lang="pt-BR" sz="5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C308B79-2DA3-7409-A131-48A7656FD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30390" r="22438" b="10781"/>
          <a:stretch/>
        </p:blipFill>
        <p:spPr>
          <a:xfrm>
            <a:off x="2200103" y="1594381"/>
            <a:ext cx="8518357" cy="50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0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C72FA0B-2C08-87A3-C06D-53788DB39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41596" r="24012" b="7980"/>
          <a:stretch/>
        </p:blipFill>
        <p:spPr>
          <a:xfrm>
            <a:off x="3141459" y="3003245"/>
            <a:ext cx="7073696" cy="35368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23CFB4A-B56F-4F38-72CE-EC6D00AFC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1" t="28436" r="74412" b="55613"/>
          <a:stretch/>
        </p:blipFill>
        <p:spPr>
          <a:xfrm>
            <a:off x="3322023" y="317905"/>
            <a:ext cx="6553882" cy="23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8A111EF-B4E0-8CBD-7B2F-E7EA64DA5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152" y="328733"/>
            <a:ext cx="4853695" cy="285854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4F08257-C424-0C61-12D6-C0AB9C086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51" t="36307" r="24013" b="17784"/>
          <a:stretch/>
        </p:blipFill>
        <p:spPr>
          <a:xfrm>
            <a:off x="2733070" y="3429000"/>
            <a:ext cx="6725859" cy="319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7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655" y="224589"/>
            <a:ext cx="9741255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Esôfago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44632D9-5DBF-A8D3-B3E0-5D359B536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5" t="50000" r="35038" b="19185"/>
          <a:stretch/>
        </p:blipFill>
        <p:spPr>
          <a:xfrm>
            <a:off x="2532543" y="2075577"/>
            <a:ext cx="7853477" cy="38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5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0408F-E7F0-F07A-E1BC-2DD3E7E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39687"/>
            <a:ext cx="10018713" cy="524454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F42AFB-F08A-739F-0C18-3C887CCEE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1" t="39038" r="38867" b="20380"/>
          <a:stretch/>
        </p:blipFill>
        <p:spPr>
          <a:xfrm>
            <a:off x="0" y="1428373"/>
            <a:ext cx="5932141" cy="3846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8EE6B7B-F1BD-5D3C-F2EA-6E8737A67E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2" r="17979" b="37055"/>
          <a:stretch/>
        </p:blipFill>
        <p:spPr>
          <a:xfrm>
            <a:off x="6096000" y="2072737"/>
            <a:ext cx="5932140" cy="27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0408F-E7F0-F07A-E1BC-2DD3E7E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39687"/>
            <a:ext cx="10018713" cy="524454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Picture 3" descr="D:\agosto-2019\Laudos\São Francisco\Setembro\Imagens\Fred VD.png">
            <a:extLst>
              <a:ext uri="{FF2B5EF4-FFF2-40B4-BE49-F238E27FC236}">
                <a16:creationId xmlns:a16="http://schemas.microsoft.com/office/drawing/2014/main" id="{893512F1-C8E4-625C-A77F-3802D636B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065" y="672138"/>
            <a:ext cx="4038804" cy="5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:\agosto-2019\Laudos\São Francisco\Setembro\Imagens\Bono LLE.png">
            <a:extLst>
              <a:ext uri="{FF2B5EF4-FFF2-40B4-BE49-F238E27FC236}">
                <a16:creationId xmlns:a16="http://schemas.microsoft.com/office/drawing/2014/main" id="{5EFC530F-59DB-374E-0036-30788FAEA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43" y="1245705"/>
            <a:ext cx="4834557" cy="404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75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2A682F5-FF12-DD95-66C4-F85430A3F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t="20709" r="32208" b="22015"/>
          <a:stretch/>
        </p:blipFill>
        <p:spPr bwMode="auto">
          <a:xfrm>
            <a:off x="2030233" y="1173647"/>
            <a:ext cx="8676965" cy="418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19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EA0E3-3F12-47AC-2C70-520E27BFB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3" t="22761" r="19337" b="53546"/>
          <a:stretch/>
        </p:blipFill>
        <p:spPr bwMode="auto">
          <a:xfrm>
            <a:off x="496059" y="3737380"/>
            <a:ext cx="5599941" cy="308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6096000" y="395339"/>
            <a:ext cx="5666186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6304811" y="514730"/>
            <a:ext cx="4656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Megaesôfago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60C261-60F8-104D-5386-3CC6D45B7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5" t="32089" r="35251" b="32276"/>
          <a:stretch/>
        </p:blipFill>
        <p:spPr bwMode="auto">
          <a:xfrm>
            <a:off x="376241" y="40574"/>
            <a:ext cx="5615353" cy="347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6EDBB7E-A814-BF2A-6FB0-270E9819C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9" t="14366" r="34022" b="7844"/>
          <a:stretch/>
        </p:blipFill>
        <p:spPr bwMode="auto">
          <a:xfrm>
            <a:off x="7028772" y="1281931"/>
            <a:ext cx="4069227" cy="539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993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Corpo Estranho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E8BF83B-8164-473E-1F1F-75D0810E6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8" t="47388" r="35252" b="26306"/>
          <a:stretch/>
        </p:blipFill>
        <p:spPr bwMode="auto">
          <a:xfrm>
            <a:off x="13954" y="2419744"/>
            <a:ext cx="6272547" cy="329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2B93806-BDC2-E51C-414A-72B4A6DC9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7" t="19313" r="27623" b="15858"/>
          <a:stretch/>
        </p:blipFill>
        <p:spPr bwMode="auto">
          <a:xfrm>
            <a:off x="6458878" y="1921328"/>
            <a:ext cx="5300786" cy="429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96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Corpo Estranho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C2BA4B-86E3-104E-A091-69CDCED5C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6" b="8410"/>
          <a:stretch/>
        </p:blipFill>
        <p:spPr>
          <a:xfrm>
            <a:off x="2213670" y="2022519"/>
            <a:ext cx="8568444" cy="37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Mapa&#10;&#10;Descrição gerada automaticamente com confiança baixa">
            <a:extLst>
              <a:ext uri="{FF2B5EF4-FFF2-40B4-BE49-F238E27FC236}">
                <a16:creationId xmlns:a16="http://schemas.microsoft.com/office/drawing/2014/main" id="{863BF474-1B27-7692-8863-9BF35FFBF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413" t="20586" r="29525" b="9381"/>
          <a:stretch/>
        </p:blipFill>
        <p:spPr>
          <a:xfrm>
            <a:off x="3318538" y="292478"/>
            <a:ext cx="6282757" cy="419051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5124224-C4AD-CB8D-B84E-348850660BA5}"/>
              </a:ext>
            </a:extLst>
          </p:cNvPr>
          <p:cNvSpPr/>
          <p:nvPr/>
        </p:nvSpPr>
        <p:spPr>
          <a:xfrm>
            <a:off x="4178104" y="858129"/>
            <a:ext cx="1392701" cy="120645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1A0B44-2098-BC54-4DF0-3EF834948AF6}"/>
              </a:ext>
            </a:extLst>
          </p:cNvPr>
          <p:cNvSpPr/>
          <p:nvPr/>
        </p:nvSpPr>
        <p:spPr>
          <a:xfrm>
            <a:off x="4937760" y="1294229"/>
            <a:ext cx="1683437" cy="13067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25CF002-9A97-4C56-27EE-61AC09A881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75" t="34593" r="34250" b="46083"/>
          <a:stretch/>
        </p:blipFill>
        <p:spPr>
          <a:xfrm>
            <a:off x="3090104" y="4374022"/>
            <a:ext cx="6671303" cy="2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4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39FFD22-CFF8-8AFE-49C5-9521F3F3C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5" t="31924" r="41304" b="13219"/>
          <a:stretch/>
        </p:blipFill>
        <p:spPr>
          <a:xfrm>
            <a:off x="2160171" y="626166"/>
            <a:ext cx="8230449" cy="54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59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Massa esofágica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D8566-08CB-38BF-ACD4-085E2CB4B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t="34138" r="8849" b="21083"/>
          <a:stretch/>
        </p:blipFill>
        <p:spPr bwMode="auto">
          <a:xfrm>
            <a:off x="891809" y="1912475"/>
            <a:ext cx="10719593" cy="398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599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655" y="224589"/>
            <a:ext cx="9741255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Traqueia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317ED2-A40E-4049-E2E7-A09FF0C4C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7" t="30912" r="31850" b="17698"/>
          <a:stretch/>
        </p:blipFill>
        <p:spPr>
          <a:xfrm>
            <a:off x="2639059" y="1953125"/>
            <a:ext cx="6981961" cy="42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0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0408F-E7F0-F07A-E1BC-2DD3E7E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39687"/>
            <a:ext cx="10018713" cy="524454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890EC6-6211-5C8A-A6A6-04C50C09F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1" t="39038" r="38867" b="20380"/>
          <a:stretch/>
        </p:blipFill>
        <p:spPr>
          <a:xfrm>
            <a:off x="688977" y="1428373"/>
            <a:ext cx="6171445" cy="40012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BA72C38-F048-C2CB-AF7A-1A65CAFEB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8" t="20586" r="38975" b="37564"/>
          <a:stretch/>
        </p:blipFill>
        <p:spPr>
          <a:xfrm>
            <a:off x="7500043" y="1245705"/>
            <a:ext cx="4263260" cy="43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15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0408F-E7F0-F07A-E1BC-2DD3E7E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39687"/>
            <a:ext cx="10018713" cy="524454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3876E4-2622-835B-D848-A14CE5503D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0" b="6752"/>
          <a:stretch/>
        </p:blipFill>
        <p:spPr>
          <a:xfrm>
            <a:off x="368857" y="1464627"/>
            <a:ext cx="5396238" cy="39287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74D2E74-69BB-24D2-0B3A-8EC7863AB9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6" b="5276"/>
          <a:stretch/>
        </p:blipFill>
        <p:spPr>
          <a:xfrm>
            <a:off x="5996457" y="1519283"/>
            <a:ext cx="5737928" cy="381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2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FC71861-7430-1407-2A77-614A5B42A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3" t="33192" r="34250" b="19186"/>
          <a:stretch/>
        </p:blipFill>
        <p:spPr>
          <a:xfrm>
            <a:off x="6096000" y="1234512"/>
            <a:ext cx="5292586" cy="438897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6AE4DB-E04D-3811-CC82-59A1C6981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6" y="1550673"/>
            <a:ext cx="5163434" cy="37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1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Hipoplasia Traqueal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D8F656-0F82-1748-6BEC-E31FE5B16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7" t="44216" r="9687" b="35821"/>
          <a:stretch/>
        </p:blipFill>
        <p:spPr bwMode="auto">
          <a:xfrm>
            <a:off x="2512174" y="1662180"/>
            <a:ext cx="8084961" cy="472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09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1799222" y="138276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1799222" y="226888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Deslocamento Traqueal</a:t>
            </a:r>
          </a:p>
        </p:txBody>
      </p:sp>
      <p:pic>
        <p:nvPicPr>
          <p:cNvPr id="4" name="Picture 6" descr="D:\agosto-2019\Laudos\É O Bicho\Ponta Verde\Setembro\Imagens\Shiva 8047 LLE.png">
            <a:extLst>
              <a:ext uri="{FF2B5EF4-FFF2-40B4-BE49-F238E27FC236}">
                <a16:creationId xmlns:a16="http://schemas.microsoft.com/office/drawing/2014/main" id="{42784185-DCE0-EC09-5739-AD77A4FD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65" y="967767"/>
            <a:ext cx="3995946" cy="28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agosto-2019\Laudos\É O Bicho\Ponta Verde\Setembro\Imagens\Lua 8110 LLE.png">
            <a:extLst>
              <a:ext uri="{FF2B5EF4-FFF2-40B4-BE49-F238E27FC236}">
                <a16:creationId xmlns:a16="http://schemas.microsoft.com/office/drawing/2014/main" id="{9224815B-5357-4C07-2068-C32395D1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620" y="988889"/>
            <a:ext cx="4496334" cy="28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agosto-2019\Laudos\São Francisco\Agosto\Imagens\Kelly LL.png">
            <a:extLst>
              <a:ext uri="{FF2B5EF4-FFF2-40B4-BE49-F238E27FC236}">
                <a16:creationId xmlns:a16="http://schemas.microsoft.com/office/drawing/2014/main" id="{A3F0654D-6878-5014-31B6-830E913E5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190" y="3938804"/>
            <a:ext cx="3269585" cy="281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360771-673D-AB37-648F-4322873A59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7" t="11817" r="14757" b="9546"/>
          <a:stretch/>
        </p:blipFill>
        <p:spPr>
          <a:xfrm>
            <a:off x="1070335" y="3896627"/>
            <a:ext cx="4681109" cy="29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43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8511" y="1611154"/>
            <a:ext cx="9741255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Colapso de Traqueia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C396B06-F68C-12B4-5FA1-51CC85EAB539}"/>
              </a:ext>
            </a:extLst>
          </p:cNvPr>
          <p:cNvSpPr txBox="1"/>
          <p:nvPr/>
        </p:nvSpPr>
        <p:spPr>
          <a:xfrm>
            <a:off x="8020848" y="3295114"/>
            <a:ext cx="63738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/>
              <a:t>Laterolateral inspiração</a:t>
            </a:r>
          </a:p>
          <a:p>
            <a:pPr>
              <a:lnSpc>
                <a:spcPct val="150000"/>
              </a:lnSpc>
            </a:pPr>
            <a:r>
              <a:rPr lang="pt-BR" sz="2800" dirty="0"/>
              <a:t>Laterolateral expiração </a:t>
            </a:r>
          </a:p>
          <a:p>
            <a:pPr>
              <a:lnSpc>
                <a:spcPct val="150000"/>
              </a:lnSpc>
            </a:pPr>
            <a:r>
              <a:rPr lang="pt-BR" sz="2800" dirty="0"/>
              <a:t>Laterolateral tosse</a:t>
            </a:r>
          </a:p>
          <a:p>
            <a:pPr>
              <a:lnSpc>
                <a:spcPct val="150000"/>
              </a:lnSpc>
            </a:pPr>
            <a:r>
              <a:rPr lang="pt-BR" sz="2800" dirty="0"/>
              <a:t>Tangencial</a:t>
            </a:r>
          </a:p>
          <a:p>
            <a:pPr>
              <a:lnSpc>
                <a:spcPct val="150000"/>
              </a:lnSpc>
            </a:pPr>
            <a:r>
              <a:rPr lang="pt-BR" sz="2800" dirty="0"/>
              <a:t>Compressiva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4859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LL Inspiração e Expiração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3465E8-7417-E7BC-F496-77E7B6F14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9" t="58758" r="31102" b="20621"/>
          <a:stretch/>
        </p:blipFill>
        <p:spPr bwMode="auto">
          <a:xfrm>
            <a:off x="857193" y="1611299"/>
            <a:ext cx="10754209" cy="334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668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85345FD-66AD-EF31-767B-14959703C97B}"/>
              </a:ext>
            </a:extLst>
          </p:cNvPr>
          <p:cNvSpPr/>
          <p:nvPr/>
        </p:nvSpPr>
        <p:spPr>
          <a:xfrm>
            <a:off x="1718830" y="683682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E8D046-1068-AF20-E2A4-4A07F80C43AB}"/>
              </a:ext>
            </a:extLst>
          </p:cNvPr>
          <p:cNvSpPr txBox="1"/>
          <p:nvPr/>
        </p:nvSpPr>
        <p:spPr>
          <a:xfrm>
            <a:off x="1718830" y="809797"/>
            <a:ext cx="936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Cervical – LL e VD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766008A-5229-3EB5-F1BD-E58EC43C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8" t="8000" b="9404"/>
          <a:stretch/>
        </p:blipFill>
        <p:spPr>
          <a:xfrm>
            <a:off x="2023275" y="2046759"/>
            <a:ext cx="5489186" cy="3888432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DA37FACD-4B84-98C9-0CF5-4D1997AF9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3" t="8000" r="24511"/>
          <a:stretch/>
        </p:blipFill>
        <p:spPr>
          <a:xfrm>
            <a:off x="8515399" y="1552099"/>
            <a:ext cx="2393792" cy="48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5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Colapso de Traqueia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235F2C-2A11-590D-01A2-0749AE413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0" t="11962" r="16910" b="17085"/>
          <a:stretch/>
        </p:blipFill>
        <p:spPr>
          <a:xfrm>
            <a:off x="2802296" y="1525910"/>
            <a:ext cx="8068540" cy="4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5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LL Compressiva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53B6F83-F90F-55F3-7619-4BF9019B6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5" t="43203" r="29511" b="35488"/>
          <a:stretch/>
        </p:blipFill>
        <p:spPr bwMode="auto">
          <a:xfrm>
            <a:off x="1273074" y="2229900"/>
            <a:ext cx="10338328" cy="347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197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LL Compressiva</a:t>
            </a:r>
          </a:p>
        </p:txBody>
      </p:sp>
      <p:pic>
        <p:nvPicPr>
          <p:cNvPr id="7" name="Picture 3" descr="D:\agosto-2019\Laudos\É O Bicho\Ponta Verde\Julho\Imagens\Mel 7897 LL compressiva.png">
            <a:extLst>
              <a:ext uri="{FF2B5EF4-FFF2-40B4-BE49-F238E27FC236}">
                <a16:creationId xmlns:a16="http://schemas.microsoft.com/office/drawing/2014/main" id="{E50BB4D4-BE3D-99D0-7157-EFAF8D40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107" y="1795816"/>
            <a:ext cx="5512368" cy="459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agosto-2019\Laudos\São Francisco\Setembro\Imagens\Yasmin Traqueia.png">
            <a:extLst>
              <a:ext uri="{FF2B5EF4-FFF2-40B4-BE49-F238E27FC236}">
                <a16:creationId xmlns:a16="http://schemas.microsoft.com/office/drawing/2014/main" id="{2AA90D1B-B7D2-4644-319D-0E7BD4C7D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12" y="1795817"/>
            <a:ext cx="4929638" cy="459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13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LL Compressiva</a:t>
            </a:r>
          </a:p>
        </p:txBody>
      </p:sp>
      <p:pic>
        <p:nvPicPr>
          <p:cNvPr id="9" name="Picture 2" descr="D:\agosto-2019\Laudos\É O Bicho\Ponta Verde\Agosto\Imagens\Whey 5039 lateral compressiva.png">
            <a:extLst>
              <a:ext uri="{FF2B5EF4-FFF2-40B4-BE49-F238E27FC236}">
                <a16:creationId xmlns:a16="http://schemas.microsoft.com/office/drawing/2014/main" id="{EFBE1B9F-F018-BC5C-2903-FF3456E6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74" y="2069608"/>
            <a:ext cx="6509327" cy="382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agosto-2019\Laudos\São Francisco\Setembro\Imagens\Brutus.png">
            <a:extLst>
              <a:ext uri="{FF2B5EF4-FFF2-40B4-BE49-F238E27FC236}">
                <a16:creationId xmlns:a16="http://schemas.microsoft.com/office/drawing/2014/main" id="{F64D9A6F-88DE-956C-76F9-E20E7CF1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51" y="1887943"/>
            <a:ext cx="4659148" cy="41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701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223795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275574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Tangencial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582E856-7DB9-B6BE-CB7A-805434EAD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38536" r="29652" b="34048"/>
          <a:stretch/>
        </p:blipFill>
        <p:spPr bwMode="auto">
          <a:xfrm>
            <a:off x="6096000" y="1251730"/>
            <a:ext cx="5919840" cy="2242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D:\agosto-2019\Palestra posicionamento\CRV-ColapsoTraqueal-03-Final.jpg">
            <a:extLst>
              <a:ext uri="{FF2B5EF4-FFF2-40B4-BE49-F238E27FC236}">
                <a16:creationId xmlns:a16="http://schemas.microsoft.com/office/drawing/2014/main" id="{A40875B1-4BCA-D814-3775-940051F1F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1"/>
          <a:stretch/>
        </p:blipFill>
        <p:spPr bwMode="auto">
          <a:xfrm>
            <a:off x="176160" y="1844955"/>
            <a:ext cx="5563979" cy="438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agosto-2019\Palestra posicionamento\CRV-ColapsoTraqueal-04-Final.jpg">
            <a:extLst>
              <a:ext uri="{FF2B5EF4-FFF2-40B4-BE49-F238E27FC236}">
                <a16:creationId xmlns:a16="http://schemas.microsoft.com/office/drawing/2014/main" id="{D9317511-927F-D59D-3A65-753835D1C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967" y="3613770"/>
            <a:ext cx="3088526" cy="308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595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223795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4552950" y="275574"/>
            <a:ext cx="6868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Tangencial</a:t>
            </a:r>
          </a:p>
        </p:txBody>
      </p:sp>
      <p:pic>
        <p:nvPicPr>
          <p:cNvPr id="9" name="Picture 7" descr="D:\agosto-2019\Laudos\É O Bicho\Ponta Verde\Agosto\Imagens\Amora 6570 (4).png">
            <a:extLst>
              <a:ext uri="{FF2B5EF4-FFF2-40B4-BE49-F238E27FC236}">
                <a16:creationId xmlns:a16="http://schemas.microsoft.com/office/drawing/2014/main" id="{A495D401-6755-5387-4264-460F9B45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2183" y="223795"/>
            <a:ext cx="5191367" cy="26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agosto-2019\Laudos\É O Bicho\Barro Duro\Setembro\Imagens\Mickey 5367 Tangencial.png">
            <a:extLst>
              <a:ext uri="{FF2B5EF4-FFF2-40B4-BE49-F238E27FC236}">
                <a16:creationId xmlns:a16="http://schemas.microsoft.com/office/drawing/2014/main" id="{54ECFF34-5D60-6A78-EDD8-B0D5B5C30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2" y="1150294"/>
            <a:ext cx="4190900" cy="36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agosto-2019\Palestra posicionamento\CRV-ColapsoTraqueal-02-Final.jpg">
            <a:extLst>
              <a:ext uri="{FF2B5EF4-FFF2-40B4-BE49-F238E27FC236}">
                <a16:creationId xmlns:a16="http://schemas.microsoft.com/office/drawing/2014/main" id="{08B0DA15-FDC4-44B3-7269-9DFB68BD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54" y="5169730"/>
            <a:ext cx="3506102" cy="165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224457FC-F15C-8011-CDA7-AEB0FCAEB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47" y="2968826"/>
            <a:ext cx="4522779" cy="402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48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218" y="397616"/>
            <a:ext cx="6260843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-84365" y="497521"/>
            <a:ext cx="6448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Colapso de Traqueia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ED457A-A842-B957-94B0-9D563854C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39" t="16635" r="28804" b="15345"/>
          <a:stretch/>
        </p:blipFill>
        <p:spPr>
          <a:xfrm>
            <a:off x="7710735" y="2967450"/>
            <a:ext cx="3809490" cy="34722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7BAAB8-964F-376A-904B-62CB59071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7" t="16635" r="23261" b="15345"/>
          <a:stretch/>
        </p:blipFill>
        <p:spPr>
          <a:xfrm>
            <a:off x="671775" y="1868556"/>
            <a:ext cx="5692837" cy="406841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E815279-DC34-D79C-496A-D964CC5F3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3" t="24722" r="23587" b="18826"/>
          <a:stretch/>
        </p:blipFill>
        <p:spPr>
          <a:xfrm>
            <a:off x="6983896" y="-66261"/>
            <a:ext cx="4856412" cy="281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44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Mineralização dos Anéis Traqueais</a:t>
            </a:r>
          </a:p>
        </p:txBody>
      </p:sp>
      <p:pic>
        <p:nvPicPr>
          <p:cNvPr id="4" name="Picture 5" descr="D:\agosto-2019\Laudos\São Francisco\Setembro\Imagens\Fred LL.png">
            <a:extLst>
              <a:ext uri="{FF2B5EF4-FFF2-40B4-BE49-F238E27FC236}">
                <a16:creationId xmlns:a16="http://schemas.microsoft.com/office/drawing/2014/main" id="{6099697A-4261-EA59-DBBF-47FFCCEA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38" y="2619732"/>
            <a:ext cx="5596581" cy="26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8B3351-E36E-4539-B6E6-C3EED07077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5" r="29518" b="38937"/>
          <a:stretch/>
        </p:blipFill>
        <p:spPr>
          <a:xfrm>
            <a:off x="0" y="2306138"/>
            <a:ext cx="6368163" cy="31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445" y="30004"/>
            <a:ext cx="9741255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Costelas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80963E3-2ED4-F6B3-4D6B-CDB7982C5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3" t="34593" r="45275" b="14984"/>
          <a:stretch/>
        </p:blipFill>
        <p:spPr>
          <a:xfrm>
            <a:off x="1836903" y="1553655"/>
            <a:ext cx="3799344" cy="506579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D2BCDE-DF9D-B8E0-0C4B-D9C05C61C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5" t="31791" r="45275" b="14983"/>
          <a:stretch/>
        </p:blipFill>
        <p:spPr>
          <a:xfrm>
            <a:off x="6815499" y="1609953"/>
            <a:ext cx="3691206" cy="500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00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197AFA6-767E-217F-8909-EC085D693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3" t="47199" r="57875" b="7980"/>
          <a:stretch/>
        </p:blipFill>
        <p:spPr>
          <a:xfrm>
            <a:off x="1968503" y="627863"/>
            <a:ext cx="2918248" cy="5602274"/>
          </a:xfrm>
          <a:prstGeom prst="rect">
            <a:avLst/>
          </a:prstGeom>
        </p:spPr>
      </p:pic>
      <p:pic>
        <p:nvPicPr>
          <p:cNvPr id="5" name="Picture 2" descr="D:\agosto-2019\Laudos\São Francisco\Setembro\Imagens\Bigatti VD.png">
            <a:extLst>
              <a:ext uri="{FF2B5EF4-FFF2-40B4-BE49-F238E27FC236}">
                <a16:creationId xmlns:a16="http://schemas.microsoft.com/office/drawing/2014/main" id="{DE6D91DC-73E7-676D-2F8C-BBF13E6E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84" y="627863"/>
            <a:ext cx="5025606" cy="547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82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3A45B6AD-F0E4-5619-121F-A6881CC32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10" y="1797097"/>
            <a:ext cx="4125084" cy="375599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8A952DC-2A03-807C-5AD9-261FB57A9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29" y="1716058"/>
            <a:ext cx="2909983" cy="3855550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95A907F6-5CCE-44E2-C4CC-6E013FBF7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7" t="22198" r="38325" b="17026"/>
          <a:stretch/>
        </p:blipFill>
        <p:spPr bwMode="auto">
          <a:xfrm>
            <a:off x="8831835" y="1850496"/>
            <a:ext cx="2593782" cy="375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DC59863E-31E0-11E2-FBEB-BD2EC3580DE0}"/>
              </a:ext>
            </a:extLst>
          </p:cNvPr>
          <p:cNvSpPr txBox="1"/>
          <p:nvPr/>
        </p:nvSpPr>
        <p:spPr>
          <a:xfrm>
            <a:off x="1078433" y="5702855"/>
            <a:ext cx="356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Laterolateral</a:t>
            </a:r>
            <a:r>
              <a:rPr lang="pt-BR" dirty="0"/>
              <a:t> D e </a:t>
            </a:r>
            <a:r>
              <a:rPr lang="pt-BR" dirty="0" err="1"/>
              <a:t>E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71B0F70-C6D0-D6DB-FBC7-6E8E5BBF4C09}"/>
              </a:ext>
            </a:extLst>
          </p:cNvPr>
          <p:cNvSpPr txBox="1"/>
          <p:nvPr/>
        </p:nvSpPr>
        <p:spPr>
          <a:xfrm>
            <a:off x="5438429" y="5732475"/>
            <a:ext cx="24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Ventrodorsal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88523A3-2E8A-0E66-CE15-6C027576A3E8}"/>
              </a:ext>
            </a:extLst>
          </p:cNvPr>
          <p:cNvSpPr txBox="1"/>
          <p:nvPr/>
        </p:nvSpPr>
        <p:spPr>
          <a:xfrm>
            <a:off x="8815138" y="5734339"/>
            <a:ext cx="226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Dorsoventral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85345FD-66AD-EF31-767B-14959703C97B}"/>
              </a:ext>
            </a:extLst>
          </p:cNvPr>
          <p:cNvSpPr/>
          <p:nvPr/>
        </p:nvSpPr>
        <p:spPr>
          <a:xfrm>
            <a:off x="1718830" y="683682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E8D046-1068-AF20-E2A4-4A07F80C43AB}"/>
              </a:ext>
            </a:extLst>
          </p:cNvPr>
          <p:cNvSpPr txBox="1"/>
          <p:nvPr/>
        </p:nvSpPr>
        <p:spPr>
          <a:xfrm>
            <a:off x="1718830" y="809797"/>
            <a:ext cx="936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Posicionamentos</a:t>
            </a:r>
          </a:p>
        </p:txBody>
      </p:sp>
    </p:spTree>
    <p:extLst>
      <p:ext uri="{BB962C8B-B14F-4D97-AF65-F5344CB8AC3E}">
        <p14:creationId xmlns:p14="http://schemas.microsoft.com/office/powerpoint/2010/main" val="2506195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F140953-DFA4-5098-BD0E-EFFC12C26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0" t="30390" r="34251" b="7980"/>
          <a:stretch/>
        </p:blipFill>
        <p:spPr>
          <a:xfrm>
            <a:off x="688285" y="658434"/>
            <a:ext cx="5581879" cy="51167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113411-54EB-4EC3-574C-16557C15A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5" t="17785" r="33463" b="24788"/>
          <a:stretch/>
        </p:blipFill>
        <p:spPr>
          <a:xfrm>
            <a:off x="6924048" y="792650"/>
            <a:ext cx="5084791" cy="48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05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agosto-2019\BioRad\Tórax\Costelas\Bel LL.png">
            <a:extLst>
              <a:ext uri="{FF2B5EF4-FFF2-40B4-BE49-F238E27FC236}">
                <a16:creationId xmlns:a16="http://schemas.microsoft.com/office/drawing/2014/main" id="{5860B2AB-28A9-85CC-0540-ABD0F083A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746" y="1461494"/>
            <a:ext cx="4775665" cy="434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96A5FA2-597F-72AD-F67C-7B70471558C8}"/>
              </a:ext>
            </a:extLst>
          </p:cNvPr>
          <p:cNvSpPr txBox="1"/>
          <p:nvPr/>
        </p:nvSpPr>
        <p:spPr>
          <a:xfrm>
            <a:off x="4487847" y="863377"/>
            <a:ext cx="440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Degeneração das articulações costocondrais</a:t>
            </a:r>
          </a:p>
        </p:txBody>
      </p:sp>
    </p:spTree>
    <p:extLst>
      <p:ext uri="{BB962C8B-B14F-4D97-AF65-F5344CB8AC3E}">
        <p14:creationId xmlns:p14="http://schemas.microsoft.com/office/powerpoint/2010/main" val="3124178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agosto-2019\BioRad\Tórax\Costelas\Pantonelo 8205 VD.png">
            <a:extLst>
              <a:ext uri="{FF2B5EF4-FFF2-40B4-BE49-F238E27FC236}">
                <a16:creationId xmlns:a16="http://schemas.microsoft.com/office/drawing/2014/main" id="{5E9DBCEB-7D58-3127-8C59-BA96E932C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368"/>
            <a:ext cx="3921805" cy="565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B4EDFE6-1963-90F2-F6E8-BF6E90C2CDB2}"/>
              </a:ext>
            </a:extLst>
          </p:cNvPr>
          <p:cNvSpPr txBox="1"/>
          <p:nvPr/>
        </p:nvSpPr>
        <p:spPr>
          <a:xfrm>
            <a:off x="6307015" y="446368"/>
            <a:ext cx="451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Fraturas de costelas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85D0B4-6C10-472A-3631-789024857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3" t="28708" r="33308" b="13418"/>
          <a:stretch/>
        </p:blipFill>
        <p:spPr>
          <a:xfrm>
            <a:off x="7925979" y="2459663"/>
            <a:ext cx="4185804" cy="278758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C9F42C6-50B6-B14B-01A2-061E28CBE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84" t="32196" r="33654" b="6488"/>
          <a:stretch/>
        </p:blipFill>
        <p:spPr>
          <a:xfrm>
            <a:off x="4070751" y="1644307"/>
            <a:ext cx="3713871" cy="42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54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agosto-2019\BioRad\Tórax\Costelas\Ringo 3382 VD.png">
            <a:extLst>
              <a:ext uri="{FF2B5EF4-FFF2-40B4-BE49-F238E27FC236}">
                <a16:creationId xmlns:a16="http://schemas.microsoft.com/office/drawing/2014/main" id="{D90E958A-135F-9379-D1F5-AD8E3787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48" y="890317"/>
            <a:ext cx="2323991" cy="573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gosto-2019\BioRad\Tórax\Costelas\Mel 5844 VD coluna lombar.png">
            <a:extLst>
              <a:ext uri="{FF2B5EF4-FFF2-40B4-BE49-F238E27FC236}">
                <a16:creationId xmlns:a16="http://schemas.microsoft.com/office/drawing/2014/main" id="{CBECAF22-BA08-7A88-CF8C-300EBA10C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01" y="890317"/>
            <a:ext cx="3117156" cy="573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722B316-3923-7BFC-BD1B-572C18526AC6}"/>
              </a:ext>
            </a:extLst>
          </p:cNvPr>
          <p:cNvSpPr txBox="1"/>
          <p:nvPr/>
        </p:nvSpPr>
        <p:spPr>
          <a:xfrm>
            <a:off x="3511487" y="379828"/>
            <a:ext cx="205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Toracolização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de L1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4BFAA3-A16F-4A5D-25FF-5BB6E3923ED9}"/>
              </a:ext>
            </a:extLst>
          </p:cNvPr>
          <p:cNvSpPr txBox="1"/>
          <p:nvPr/>
        </p:nvSpPr>
        <p:spPr>
          <a:xfrm>
            <a:off x="7497257" y="436579"/>
            <a:ext cx="218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Lombarização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de T13</a:t>
            </a:r>
          </a:p>
        </p:txBody>
      </p:sp>
    </p:spTree>
    <p:extLst>
      <p:ext uri="{BB962C8B-B14F-4D97-AF65-F5344CB8AC3E}">
        <p14:creationId xmlns:p14="http://schemas.microsoft.com/office/powerpoint/2010/main" val="2763379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85345FD-66AD-EF31-767B-14959703C97B}"/>
              </a:ext>
            </a:extLst>
          </p:cNvPr>
          <p:cNvSpPr/>
          <p:nvPr/>
        </p:nvSpPr>
        <p:spPr>
          <a:xfrm>
            <a:off x="1846262" y="695265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E8D046-1068-AF20-E2A4-4A07F80C43AB}"/>
              </a:ext>
            </a:extLst>
          </p:cNvPr>
          <p:cNvSpPr txBox="1"/>
          <p:nvPr/>
        </p:nvSpPr>
        <p:spPr>
          <a:xfrm>
            <a:off x="1952625" y="776013"/>
            <a:ext cx="928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i="1" dirty="0" err="1"/>
              <a:t>Pectus</a:t>
            </a:r>
            <a:r>
              <a:rPr lang="pt-BR" sz="2800" i="1" dirty="0"/>
              <a:t> </a:t>
            </a:r>
            <a:r>
              <a:rPr lang="pt-BR" sz="2800" i="1" dirty="0" err="1"/>
              <a:t>Excavatum</a:t>
            </a:r>
            <a:endParaRPr lang="pt-BR" sz="2800" i="1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E8A1854-B696-0F71-B59F-E29F1739D3AD}"/>
              </a:ext>
            </a:extLst>
          </p:cNvPr>
          <p:cNvSpPr txBox="1"/>
          <p:nvPr/>
        </p:nvSpPr>
        <p:spPr>
          <a:xfrm>
            <a:off x="1780833" y="5459045"/>
            <a:ext cx="9926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Deformidade do tórax e osso esterno caracterizada por uma depressão do esterno e costelas para dentro do tórax.</a:t>
            </a:r>
            <a:endParaRPr lang="pt-BR" dirty="0"/>
          </a:p>
        </p:txBody>
      </p:sp>
      <p:pic>
        <p:nvPicPr>
          <p:cNvPr id="27" name="Picture 2" descr="D:\agosto-2019\BioRad\Tórax\Costelas\Lua 8110 LLD.png">
            <a:extLst>
              <a:ext uri="{FF2B5EF4-FFF2-40B4-BE49-F238E27FC236}">
                <a16:creationId xmlns:a16="http://schemas.microsoft.com/office/drawing/2014/main" id="{53D69031-D029-8DF3-453F-469036615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75" y="2047151"/>
            <a:ext cx="4415662" cy="291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D:\agosto-2019\BioRad\Tórax\Costelas\Lua 8110 LLE.png">
            <a:extLst>
              <a:ext uri="{FF2B5EF4-FFF2-40B4-BE49-F238E27FC236}">
                <a16:creationId xmlns:a16="http://schemas.microsoft.com/office/drawing/2014/main" id="{C33DE310-EE11-7AC5-9459-14F0AA02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17" y="2082604"/>
            <a:ext cx="452621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858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445" y="30004"/>
            <a:ext cx="9741255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Pulmão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22D0586-4C1F-2EA4-A5CD-B2835659E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30390" r="22438" b="10781"/>
          <a:stretch/>
        </p:blipFill>
        <p:spPr>
          <a:xfrm>
            <a:off x="2240329" y="1563955"/>
            <a:ext cx="8277486" cy="48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4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0408F-E7F0-F07A-E1BC-2DD3E7E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39687"/>
            <a:ext cx="10018713" cy="524454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12016E-DE7B-5696-58CD-198F60031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50000" r="29526" b="6579"/>
          <a:stretch/>
        </p:blipFill>
        <p:spPr>
          <a:xfrm>
            <a:off x="0" y="1250361"/>
            <a:ext cx="8176388" cy="46085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AE86AA5-D5CB-E3BD-9B07-9F9B620BF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24788" r="25598" b="19185"/>
          <a:stretch/>
        </p:blipFill>
        <p:spPr>
          <a:xfrm>
            <a:off x="4182791" y="1209610"/>
            <a:ext cx="7752535" cy="45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27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agosto-2019\Laudos\São Francisco\Setembro\Imagens\Bigatti VD.png">
            <a:extLst>
              <a:ext uri="{FF2B5EF4-FFF2-40B4-BE49-F238E27FC236}">
                <a16:creationId xmlns:a16="http://schemas.microsoft.com/office/drawing/2014/main" id="{53682475-7106-A797-652B-2C86F04D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306" y="795063"/>
            <a:ext cx="4898264" cy="533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164D0A6-8618-2DE4-5C8E-F92FF989F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40949" r="60741" b="20474"/>
          <a:stretch/>
        </p:blipFill>
        <p:spPr bwMode="auto">
          <a:xfrm>
            <a:off x="7342276" y="698321"/>
            <a:ext cx="4327970" cy="546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157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6416A89-3CC4-A2B5-2B5A-E94C3BE06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57789" r="41819"/>
          <a:stretch/>
        </p:blipFill>
        <p:spPr bwMode="auto">
          <a:xfrm>
            <a:off x="2302367" y="591499"/>
            <a:ext cx="3938011" cy="567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:\agosto-2019\BioRad\Tórax\Efusão\Lica 8262 VD.png">
            <a:extLst>
              <a:ext uri="{FF2B5EF4-FFF2-40B4-BE49-F238E27FC236}">
                <a16:creationId xmlns:a16="http://schemas.microsoft.com/office/drawing/2014/main" id="{538BA84A-807B-725D-D4D6-6D3E7F6C0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728" y="591499"/>
            <a:ext cx="4067123" cy="55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471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7ACB34E-368D-6BD2-2B45-A2367F68E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26" y="1486869"/>
            <a:ext cx="4533496" cy="41278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5660AE3-B7B6-BA8E-20E4-26C2818BC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8" t="40517" r="18332" b="18965"/>
          <a:stretch/>
        </p:blipFill>
        <p:spPr bwMode="auto">
          <a:xfrm>
            <a:off x="6930249" y="1486870"/>
            <a:ext cx="4352595" cy="381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12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85345FD-66AD-EF31-767B-14959703C97B}"/>
              </a:ext>
            </a:extLst>
          </p:cNvPr>
          <p:cNvSpPr/>
          <p:nvPr/>
        </p:nvSpPr>
        <p:spPr>
          <a:xfrm>
            <a:off x="1846262" y="657178"/>
            <a:ext cx="6345398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bg2">
                    <a:lumMod val="25000"/>
                  </a:schemeClr>
                </a:solidFill>
              </a:rPr>
              <a:t>Laterolateral - LL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9C7F035-8548-48D6-FB86-AE1C4C3CEDA7}"/>
              </a:ext>
            </a:extLst>
          </p:cNvPr>
          <p:cNvSpPr txBox="1"/>
          <p:nvPr/>
        </p:nvSpPr>
        <p:spPr>
          <a:xfrm>
            <a:off x="1770057" y="1708581"/>
            <a:ext cx="4680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Membros torácicos estendidos cranialmente</a:t>
            </a:r>
          </a:p>
          <a:p>
            <a:r>
              <a:rPr lang="pt-BR" dirty="0"/>
              <a:t>Abranger todo tórax</a:t>
            </a:r>
          </a:p>
          <a:p>
            <a:r>
              <a:rPr lang="pt-BR" dirty="0"/>
              <a:t>Costelas sobrepostas</a:t>
            </a:r>
          </a:p>
          <a:p>
            <a:r>
              <a:rPr lang="pt-BR" dirty="0"/>
              <a:t>Processos espinhosos em região dorsal</a:t>
            </a:r>
          </a:p>
          <a:p>
            <a:r>
              <a:rPr lang="pt-BR" dirty="0"/>
              <a:t>Esternébras em região ventral</a:t>
            </a:r>
          </a:p>
          <a:p>
            <a:r>
              <a:rPr lang="pt-BR" dirty="0"/>
              <a:t>Linha diafragmática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EC35ECEF-0ED6-5114-BB7C-6009B7032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3" t="49966" r="37400" b="14984"/>
          <a:stretch/>
        </p:blipFill>
        <p:spPr>
          <a:xfrm>
            <a:off x="266706" y="3786918"/>
            <a:ext cx="3702653" cy="250421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D6D1E63-4966-D38F-53DE-D825423EB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26" y="406998"/>
            <a:ext cx="3204273" cy="291757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855057C-FFE5-D620-6E9A-228CD5D85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26" y="3380133"/>
            <a:ext cx="3235015" cy="3044131"/>
          </a:xfrm>
          <a:prstGeom prst="rect">
            <a:avLst/>
          </a:prstGeom>
        </p:spPr>
      </p:pic>
      <p:pic>
        <p:nvPicPr>
          <p:cNvPr id="38" name="Picture 3" descr="D:\agosto-2019\BioRad\Tórax\Bronquial\Bebein LLE.png">
            <a:extLst>
              <a:ext uri="{FF2B5EF4-FFF2-40B4-BE49-F238E27FC236}">
                <a16:creationId xmlns:a16="http://schemas.microsoft.com/office/drawing/2014/main" id="{FB69828B-2D5C-2E42-2ED5-B399A3C99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66" y="3659167"/>
            <a:ext cx="3915932" cy="26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10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445" y="30004"/>
            <a:ext cx="9741255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Brônquios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10E4E28-61A2-20FE-034A-E39D092DA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0" t="26040" r="63388" b="35624"/>
          <a:stretch/>
        </p:blipFill>
        <p:spPr>
          <a:xfrm>
            <a:off x="1914576" y="1563955"/>
            <a:ext cx="89289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0408F-E7F0-F07A-E1BC-2DD3E7E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39687"/>
            <a:ext cx="10018713" cy="524454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F6AFE0-9783-115F-9FFC-D014D0E50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34593" r="30313" b="14984"/>
          <a:stretch/>
        </p:blipFill>
        <p:spPr>
          <a:xfrm>
            <a:off x="-369884" y="0"/>
            <a:ext cx="7344813" cy="48965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02671B-2C7F-EBCF-019C-582F5B27A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5" t="24525" r="24283" b="13846"/>
          <a:stretch/>
        </p:blipFill>
        <p:spPr>
          <a:xfrm>
            <a:off x="5807242" y="3113637"/>
            <a:ext cx="6384758" cy="395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9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824D808-967F-3693-229A-41D2B6D7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5" t="20586" r="33463" b="26188"/>
          <a:stretch/>
        </p:blipFill>
        <p:spPr>
          <a:xfrm flipH="1">
            <a:off x="0" y="3498999"/>
            <a:ext cx="3970462" cy="35087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4A341E3-D5E1-39F4-F6E9-A46833B9A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5" t="20586" r="33463" b="28990"/>
          <a:stretch/>
        </p:blipFill>
        <p:spPr>
          <a:xfrm flipH="1">
            <a:off x="0" y="0"/>
            <a:ext cx="4472495" cy="3744416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7B6590E-044D-D3E4-9C07-3A2E534AB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8738" t="35993" r="28737" b="23388"/>
          <a:stretch/>
        </p:blipFill>
        <p:spPr>
          <a:xfrm>
            <a:off x="4218323" y="1603380"/>
            <a:ext cx="7973677" cy="42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90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Padrões Pulmonares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5C7906-9195-5D6D-FF9D-15E3ECF01BB9}"/>
              </a:ext>
            </a:extLst>
          </p:cNvPr>
          <p:cNvSpPr txBox="1"/>
          <p:nvPr/>
        </p:nvSpPr>
        <p:spPr>
          <a:xfrm>
            <a:off x="2609850" y="1461312"/>
            <a:ext cx="6096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/>
              <a:t>Alveolar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/>
              <a:t>Bronquial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/>
              <a:t>Intersticial</a:t>
            </a:r>
          </a:p>
          <a:p>
            <a:r>
              <a:rPr lang="pt-BR" sz="4000" dirty="0"/>
              <a:t>           Estruturado</a:t>
            </a:r>
          </a:p>
          <a:p>
            <a:r>
              <a:rPr lang="pt-BR" sz="4000" dirty="0"/>
              <a:t>           Não Estruturado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/>
              <a:t>Vascular</a:t>
            </a:r>
          </a:p>
          <a:p>
            <a:r>
              <a:rPr lang="pt-BR" sz="4000" dirty="0"/>
              <a:t>             </a:t>
            </a:r>
            <a:r>
              <a:rPr lang="pt-BR" sz="4000" dirty="0" err="1"/>
              <a:t>Hipovascular</a:t>
            </a:r>
            <a:endParaRPr lang="pt-BR" sz="4000" dirty="0"/>
          </a:p>
          <a:p>
            <a:r>
              <a:rPr lang="pt-BR" sz="4000" dirty="0"/>
              <a:t>             </a:t>
            </a:r>
            <a:r>
              <a:rPr lang="pt-BR" sz="4000" dirty="0" err="1"/>
              <a:t>Hipervascular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229770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5200" y="30004"/>
            <a:ext cx="7744500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Padrão Alveolar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1D20CC-05DB-CDB9-A8F0-38336404D034}"/>
              </a:ext>
            </a:extLst>
          </p:cNvPr>
          <p:cNvSpPr txBox="1"/>
          <p:nvPr/>
        </p:nvSpPr>
        <p:spPr>
          <a:xfrm>
            <a:off x="5992868" y="1563955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Alvéolos preenchidos por:</a:t>
            </a:r>
          </a:p>
          <a:p>
            <a:r>
              <a:rPr lang="pt-BR" sz="2800" dirty="0"/>
              <a:t>    fluido</a:t>
            </a:r>
          </a:p>
          <a:p>
            <a:r>
              <a:rPr lang="pt-BR" sz="2800" dirty="0"/>
              <a:t>    </a:t>
            </a:r>
            <a:r>
              <a:rPr lang="pt-BR" sz="2800" dirty="0" err="1"/>
              <a:t>debris</a:t>
            </a:r>
            <a:r>
              <a:rPr lang="pt-BR" sz="2800" dirty="0"/>
              <a:t> celulares</a:t>
            </a:r>
          </a:p>
          <a:p>
            <a:r>
              <a:rPr lang="pt-BR" sz="2800" dirty="0"/>
              <a:t>    infiltração neoplásica</a:t>
            </a:r>
          </a:p>
          <a:p>
            <a:endParaRPr lang="pt-BR" sz="2800" dirty="0"/>
          </a:p>
          <a:p>
            <a:r>
              <a:rPr lang="pt-BR" sz="2800" dirty="0"/>
              <a:t>Enevoado</a:t>
            </a:r>
          </a:p>
          <a:p>
            <a:r>
              <a:rPr lang="pt-BR" sz="2800" dirty="0"/>
              <a:t>Áreas de maior radiopacidade</a:t>
            </a:r>
          </a:p>
          <a:p>
            <a:r>
              <a:rPr lang="pt-BR" sz="2800" dirty="0"/>
              <a:t>Algodão doce</a:t>
            </a:r>
          </a:p>
          <a:p>
            <a:r>
              <a:rPr lang="pt-BR" sz="2800" dirty="0"/>
              <a:t>Broncogramas aéreos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AD4539B-FB42-3195-B634-D025327BC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8" t="23276" r="51532" b="30988"/>
          <a:stretch/>
        </p:blipFill>
        <p:spPr bwMode="auto">
          <a:xfrm>
            <a:off x="600380" y="226489"/>
            <a:ext cx="3621830" cy="640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075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Alveolar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8ED04-DD45-FE24-B347-F51E2528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424922"/>
            <a:ext cx="4735299" cy="5088408"/>
          </a:xfrm>
          <a:prstGeom prst="rect">
            <a:avLst/>
          </a:prstGeom>
        </p:spPr>
      </p:pic>
      <p:pic>
        <p:nvPicPr>
          <p:cNvPr id="7" name="Picture 2" descr="D:\agosto-2019\Laudos\São Francisco\Setembro\Imagens\Bigatti VD.png">
            <a:extLst>
              <a:ext uri="{FF2B5EF4-FFF2-40B4-BE49-F238E27FC236}">
                <a16:creationId xmlns:a16="http://schemas.microsoft.com/office/drawing/2014/main" id="{C512DC81-DF8B-25BD-8E9B-C1B03183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32087" cy="177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57177AB-BB10-2520-D6FA-3ACE64004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70" t="12156" r="21673" b="13612"/>
          <a:stretch/>
        </p:blipFill>
        <p:spPr>
          <a:xfrm>
            <a:off x="450574" y="2132512"/>
            <a:ext cx="5982566" cy="43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5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Alveolar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EAD1278-CCBC-40CB-DFC1-336593331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895984"/>
            <a:ext cx="4786064" cy="4224841"/>
          </a:xfrm>
          <a:prstGeom prst="rect">
            <a:avLst/>
          </a:prstGeom>
        </p:spPr>
      </p:pic>
      <p:pic>
        <p:nvPicPr>
          <p:cNvPr id="11" name="Picture 2" descr="D:\agosto-2019\Laudos\São Francisco\Agosto\Imagens\Luna MLd.png">
            <a:extLst>
              <a:ext uri="{FF2B5EF4-FFF2-40B4-BE49-F238E27FC236}">
                <a16:creationId xmlns:a16="http://schemas.microsoft.com/office/drawing/2014/main" id="{CD20E12F-0C0E-83FC-A954-870606A09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2" b="11863"/>
          <a:stretch/>
        </p:blipFill>
        <p:spPr bwMode="auto">
          <a:xfrm>
            <a:off x="662236" y="2007350"/>
            <a:ext cx="5755996" cy="400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964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Alveolar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C44928-46E3-82D7-3ACE-3719977B9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789" y="1880195"/>
            <a:ext cx="4934087" cy="4420014"/>
          </a:xfrm>
          <a:prstGeom prst="rect">
            <a:avLst/>
          </a:prstGeom>
        </p:spPr>
      </p:pic>
      <p:pic>
        <p:nvPicPr>
          <p:cNvPr id="7" name="Picture 2" descr="D:\agosto-2019\Laudos\São Francisco\Setembro\Imagens\Joe Tórax LLD.png">
            <a:extLst>
              <a:ext uri="{FF2B5EF4-FFF2-40B4-BE49-F238E27FC236}">
                <a16:creationId xmlns:a16="http://schemas.microsoft.com/office/drawing/2014/main" id="{35C9F33E-0DFA-CC8F-3DEC-600946F5E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79" y="1959642"/>
            <a:ext cx="5010368" cy="44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590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Alveolar</a:t>
            </a:r>
          </a:p>
        </p:txBody>
      </p:sp>
      <p:pic>
        <p:nvPicPr>
          <p:cNvPr id="4" name="Picture 4" descr="D:\agosto-2019\Laudos\É O Bicho\Ponta Verde\Outubro\Imagens\Apolonio DV.png">
            <a:extLst>
              <a:ext uri="{FF2B5EF4-FFF2-40B4-BE49-F238E27FC236}">
                <a16:creationId xmlns:a16="http://schemas.microsoft.com/office/drawing/2014/main" id="{6CDFBB89-6D8F-5B26-7C3E-A484D516A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41" y="1986399"/>
            <a:ext cx="5581100" cy="38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6459F80-BAAF-402A-0EE2-E150D04B8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1" y="1986399"/>
            <a:ext cx="5312439" cy="38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9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1667157" y="350933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1667157" y="439545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Broncograma Aéreo e Sinal </a:t>
            </a:r>
            <a:r>
              <a:rPr lang="pt-BR" sz="3200" dirty="0" err="1"/>
              <a:t>Lobar</a:t>
            </a: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726F66-6D4D-1D3F-1792-A1C31DB58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/>
        </p:blipFill>
        <p:spPr>
          <a:xfrm>
            <a:off x="7928047" y="1439517"/>
            <a:ext cx="3616253" cy="54683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19F2474-C7E0-5990-621A-B45415F52E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3"/>
          <a:stretch/>
        </p:blipFill>
        <p:spPr>
          <a:xfrm>
            <a:off x="647700" y="2204864"/>
            <a:ext cx="6949232" cy="391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98BA2C6-7BAB-246C-4767-0DD6D962D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3" t="33192" r="42913" b="10781"/>
          <a:stretch/>
        </p:blipFill>
        <p:spPr>
          <a:xfrm>
            <a:off x="4204660" y="740700"/>
            <a:ext cx="4032448" cy="53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02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6715" y="22251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323945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Broncograma Aéreo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0E1288-1FE2-5C1F-1292-3D556ADC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97" y="1768325"/>
            <a:ext cx="6191572" cy="44296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11D13D-99D9-DEC1-BF01-62ADD645B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82" y="1260748"/>
            <a:ext cx="3481105" cy="54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11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94210"/>
            <a:ext cx="7744500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Padrão Bronquial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A12050-473B-534F-DF56-070356A8A864}"/>
              </a:ext>
            </a:extLst>
          </p:cNvPr>
          <p:cNvSpPr txBox="1"/>
          <p:nvPr/>
        </p:nvSpPr>
        <p:spPr>
          <a:xfrm>
            <a:off x="2190757" y="1436547"/>
            <a:ext cx="1030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Brônquios espessos ou com alteração no diâmetro do lúmen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AFD0D2-D8A4-97C2-CF48-D883CF5CD4C5}"/>
              </a:ext>
            </a:extLst>
          </p:cNvPr>
          <p:cNvSpPr txBox="1"/>
          <p:nvPr/>
        </p:nvSpPr>
        <p:spPr>
          <a:xfrm>
            <a:off x="7535918" y="3121596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ASPECTOS RADIOGRÁFICOS: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Árvore brônquica mais evidente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Calcificação das paredes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Trilhos de trem ou </a:t>
            </a:r>
            <a:r>
              <a:rPr lang="pt-BR" sz="2400" dirty="0" err="1"/>
              <a:t>donut</a:t>
            </a:r>
            <a:endParaRPr lang="pt-BR" sz="24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4F159BB-523E-C9B5-1152-4388341D4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" t="59562" r="56155" b="15858"/>
          <a:stretch/>
        </p:blipFill>
        <p:spPr bwMode="auto">
          <a:xfrm>
            <a:off x="402898" y="2806292"/>
            <a:ext cx="6942139" cy="2432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20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Bronquial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5A3203-8377-2C88-B6A1-C71A0FF2E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5" t="35634" r="33918" b="22015"/>
          <a:stretch/>
        </p:blipFill>
        <p:spPr bwMode="auto">
          <a:xfrm>
            <a:off x="682582" y="1895788"/>
            <a:ext cx="5235453" cy="388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0E71DC2-5389-487B-EFD6-4901C482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3" t="22438" r="36574" b="41278"/>
          <a:stretch/>
        </p:blipFill>
        <p:spPr bwMode="auto">
          <a:xfrm>
            <a:off x="6499098" y="1895788"/>
            <a:ext cx="5112304" cy="388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551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Osteomas Pulmonares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01206F-76F8-9ED3-B46B-46B96042B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3" t="34137" r="36645" b="20522"/>
          <a:stretch/>
        </p:blipFill>
        <p:spPr bwMode="auto">
          <a:xfrm>
            <a:off x="7452220" y="1545787"/>
            <a:ext cx="4159182" cy="394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7A44647-D184-69F4-158C-6C19CAF420E8}"/>
              </a:ext>
            </a:extLst>
          </p:cNvPr>
          <p:cNvSpPr txBox="1"/>
          <p:nvPr/>
        </p:nvSpPr>
        <p:spPr>
          <a:xfrm>
            <a:off x="2452152" y="58979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Metaplasia óssea - Mineralização</a:t>
            </a:r>
          </a:p>
          <a:p>
            <a:r>
              <a:rPr lang="pt-BR" dirty="0"/>
              <a:t>Comum em cães mais velhos</a:t>
            </a:r>
          </a:p>
          <a:p>
            <a:r>
              <a:rPr lang="pt-BR" dirty="0"/>
              <a:t>Nódulo pulmonar de 5-10mm para serem detectados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9553AFB-E7A1-2216-A9FE-DE5C906A3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4" t="33809" r="33478" b="6889"/>
          <a:stretch/>
        </p:blipFill>
        <p:spPr>
          <a:xfrm>
            <a:off x="463893" y="1545787"/>
            <a:ext cx="6626020" cy="40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28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Bronquial</a:t>
            </a:r>
          </a:p>
        </p:txBody>
      </p:sp>
      <p:pic>
        <p:nvPicPr>
          <p:cNvPr id="7" name="Picture 4" descr="D:\agosto-2019\BioRad\Tórax\Bronquial\Kiko2.png">
            <a:extLst>
              <a:ext uri="{FF2B5EF4-FFF2-40B4-BE49-F238E27FC236}">
                <a16:creationId xmlns:a16="http://schemas.microsoft.com/office/drawing/2014/main" id="{EF1BFC6D-A168-9BE8-216C-6774875B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69" y="1586879"/>
            <a:ext cx="5597390" cy="480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9F43A9B-E967-FCBD-9765-B19EFA694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61" t="16634" r="23227" b="18439"/>
          <a:stretch/>
        </p:blipFill>
        <p:spPr>
          <a:xfrm>
            <a:off x="210211" y="1882193"/>
            <a:ext cx="5885789" cy="40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9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Bronquial</a:t>
            </a:r>
          </a:p>
        </p:txBody>
      </p:sp>
      <p:pic>
        <p:nvPicPr>
          <p:cNvPr id="7" name="Picture 2" descr="D:\agosto-2019\BioRad\Tórax\Bronquial\Luna (4).JPEG">
            <a:extLst>
              <a:ext uri="{FF2B5EF4-FFF2-40B4-BE49-F238E27FC236}">
                <a16:creationId xmlns:a16="http://schemas.microsoft.com/office/drawing/2014/main" id="{A710622D-ACFC-8BEB-D7EB-CD4D84D7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34" y="1497260"/>
            <a:ext cx="5146068" cy="51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B1394C-1960-C2E5-5265-56649EE42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73" t="13702" r="23152" b="14572"/>
          <a:stretch/>
        </p:blipFill>
        <p:spPr>
          <a:xfrm>
            <a:off x="317361" y="1819536"/>
            <a:ext cx="5778639" cy="42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254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Bronquial</a:t>
            </a:r>
          </a:p>
        </p:txBody>
      </p:sp>
      <p:pic>
        <p:nvPicPr>
          <p:cNvPr id="7" name="Picture 3" descr="D:\agosto-2019\BioRad\Tórax\Bronquial\Frederico LL.png">
            <a:extLst>
              <a:ext uri="{FF2B5EF4-FFF2-40B4-BE49-F238E27FC236}">
                <a16:creationId xmlns:a16="http://schemas.microsoft.com/office/drawing/2014/main" id="{F2BFB0FE-F111-A098-2CF7-531ECE24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5577"/>
            <a:ext cx="5868666" cy="425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C45F061-9EB2-1D38-FD2F-B07D72F85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69" t="12204" r="18152" b="10125"/>
          <a:stretch/>
        </p:blipFill>
        <p:spPr>
          <a:xfrm>
            <a:off x="-13252" y="1847838"/>
            <a:ext cx="5944952" cy="40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406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94210"/>
            <a:ext cx="7744500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Padrão Intersticial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A12050-473B-534F-DF56-070356A8A864}"/>
              </a:ext>
            </a:extLst>
          </p:cNvPr>
          <p:cNvSpPr txBox="1"/>
          <p:nvPr/>
        </p:nvSpPr>
        <p:spPr>
          <a:xfrm>
            <a:off x="402899" y="1436547"/>
            <a:ext cx="11408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Interstício: tecido que suporta e envolve os vasos sanguíneos, linfáticos, brônquios e alvéolos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74E3C2-E0E6-C004-B81D-E999439F1840}"/>
              </a:ext>
            </a:extLst>
          </p:cNvPr>
          <p:cNvSpPr txBox="1"/>
          <p:nvPr/>
        </p:nvSpPr>
        <p:spPr>
          <a:xfrm>
            <a:off x="8177674" y="6294458"/>
            <a:ext cx="3367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Aparência rendilhada/favo de mel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849205E-779D-7761-C900-FED7F6C4C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2" t="59477" r="10114" b="11007"/>
          <a:stretch/>
        </p:blipFill>
        <p:spPr bwMode="auto">
          <a:xfrm>
            <a:off x="603302" y="2863826"/>
            <a:ext cx="3640487" cy="2976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6763E2AB-D20A-D465-F236-7FB2929DC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t="35773" r="56713" b="28219"/>
          <a:stretch/>
        </p:blipFill>
        <p:spPr bwMode="auto">
          <a:xfrm>
            <a:off x="5196052" y="2390654"/>
            <a:ext cx="6703456" cy="345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328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Intersticial Estruturado/ Nodular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3B5C669-0EC1-1885-12AD-DEF85F53EAFC}"/>
              </a:ext>
            </a:extLst>
          </p:cNvPr>
          <p:cNvSpPr txBox="1"/>
          <p:nvPr/>
        </p:nvSpPr>
        <p:spPr>
          <a:xfrm>
            <a:off x="2205471" y="1669554"/>
            <a:ext cx="8424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Miliar: 0,3-0,5cm</a:t>
            </a:r>
          </a:p>
          <a:p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Nódulo: 0,5-3cm</a:t>
            </a:r>
          </a:p>
          <a:p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Massa: &gt;3cm</a:t>
            </a:r>
          </a:p>
          <a:p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Neoplasia primária</a:t>
            </a:r>
          </a:p>
          <a:p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Metástase</a:t>
            </a:r>
          </a:p>
          <a:p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Granuloma</a:t>
            </a:r>
          </a:p>
          <a:p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Abscesso</a:t>
            </a:r>
          </a:p>
          <a:p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Pneumonia fúngica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719471-194C-6749-782F-A8FD5ED55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39" t="12180" r="32392" b="11842"/>
          <a:stretch/>
        </p:blipFill>
        <p:spPr>
          <a:xfrm>
            <a:off x="6857491" y="1371944"/>
            <a:ext cx="4287588" cy="51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46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Intersticial Estruturado/ Nodular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F81A46-2AEF-F1B5-FA94-45EA067335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/>
          <a:stretch/>
        </p:blipFill>
        <p:spPr>
          <a:xfrm>
            <a:off x="6334894" y="1677195"/>
            <a:ext cx="5483667" cy="46985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A4B399-F973-6F90-669B-E939A479B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/>
          <a:stretch/>
        </p:blipFill>
        <p:spPr>
          <a:xfrm>
            <a:off x="1642170" y="1677195"/>
            <a:ext cx="3939480" cy="471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9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85345FD-66AD-EF31-767B-14959703C97B}"/>
              </a:ext>
            </a:extLst>
          </p:cNvPr>
          <p:cNvSpPr/>
          <p:nvPr/>
        </p:nvSpPr>
        <p:spPr>
          <a:xfrm>
            <a:off x="6598710" y="685800"/>
            <a:ext cx="4904314" cy="1752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Ventrodorsal - VD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0237690-7CE3-D440-85F4-5FB86C738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8" t="58404" r="52362" b="19186"/>
          <a:stretch/>
        </p:blipFill>
        <p:spPr>
          <a:xfrm>
            <a:off x="654345" y="740761"/>
            <a:ext cx="5452851" cy="24245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29" name="Picture 5" descr="D:\agosto-2019\BioRad\Tórax\Bronquial\Frederico VD.png">
            <a:extLst>
              <a:ext uri="{FF2B5EF4-FFF2-40B4-BE49-F238E27FC236}">
                <a16:creationId xmlns:a16="http://schemas.microsoft.com/office/drawing/2014/main" id="{F47F98FD-316A-C4C7-8E4B-AA0C0265D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9795" y="3423522"/>
            <a:ext cx="1525485" cy="2457372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agosto-2019\Laudos\São Francisco\Setembro\Imagens\Bigatti VD.png">
            <a:extLst>
              <a:ext uri="{FF2B5EF4-FFF2-40B4-BE49-F238E27FC236}">
                <a16:creationId xmlns:a16="http://schemas.microsoft.com/office/drawing/2014/main" id="{64B76AC7-580B-08A9-A9D8-33D055BF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475" y="3423522"/>
            <a:ext cx="2257043" cy="2457372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90FF1333-91FB-83E4-8FE1-CB4FF7F9E868}"/>
              </a:ext>
            </a:extLst>
          </p:cNvPr>
          <p:cNvSpPr txBox="1"/>
          <p:nvPr/>
        </p:nvSpPr>
        <p:spPr>
          <a:xfrm>
            <a:off x="6598709" y="2666999"/>
            <a:ext cx="490431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/>
              <a:t>Membros torácicos estendidos cranialmente, ao lado da cabeça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/>
              <a:t>Esterno e coluna alinhados centralmente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/>
              <a:t>Musculatura lateral bilateral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/>
              <a:t>Linha diafragmática</a:t>
            </a:r>
          </a:p>
        </p:txBody>
      </p:sp>
    </p:spTree>
    <p:extLst>
      <p:ext uri="{BB962C8B-B14F-4D97-AF65-F5344CB8AC3E}">
        <p14:creationId xmlns:p14="http://schemas.microsoft.com/office/powerpoint/2010/main" val="14479561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Intersticial Estruturado/ Nodular</a:t>
            </a:r>
          </a:p>
        </p:txBody>
      </p:sp>
      <p:pic>
        <p:nvPicPr>
          <p:cNvPr id="9" name="Picture 2" descr="D:\agosto-2019\BioRad\Tórax\Nodulo\Teka Pulmão LLd.png">
            <a:extLst>
              <a:ext uri="{FF2B5EF4-FFF2-40B4-BE49-F238E27FC236}">
                <a16:creationId xmlns:a16="http://schemas.microsoft.com/office/drawing/2014/main" id="{CD5E06FA-5C87-38D2-3510-AB0A14E91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9" y="1637810"/>
            <a:ext cx="5172502" cy="45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agosto-2019\BioRad\Tórax\Nodulo\Teka Pulmão LLe.png">
            <a:extLst>
              <a:ext uri="{FF2B5EF4-FFF2-40B4-BE49-F238E27FC236}">
                <a16:creationId xmlns:a16="http://schemas.microsoft.com/office/drawing/2014/main" id="{9E12865E-E8EC-98FF-43A1-CF7C0725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637810"/>
            <a:ext cx="5172502" cy="447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149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Intersticial Estruturado/ Nodular</a:t>
            </a:r>
          </a:p>
        </p:txBody>
      </p:sp>
      <p:pic>
        <p:nvPicPr>
          <p:cNvPr id="4" name="Picture 2" descr="D:\agosto-2019\BioRad\Tórax\Nodulo\Troi 8122 LLd.png">
            <a:extLst>
              <a:ext uri="{FF2B5EF4-FFF2-40B4-BE49-F238E27FC236}">
                <a16:creationId xmlns:a16="http://schemas.microsoft.com/office/drawing/2014/main" id="{A96208A2-FFFD-BEF3-4337-92D7FD83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16" y="2204864"/>
            <a:ext cx="6119903" cy="383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gosto-2019\BioRad\Tórax\Nodulo\Troi 8122 VD.png">
            <a:extLst>
              <a:ext uri="{FF2B5EF4-FFF2-40B4-BE49-F238E27FC236}">
                <a16:creationId xmlns:a16="http://schemas.microsoft.com/office/drawing/2014/main" id="{A148981D-0B63-34EB-43D2-83138F0A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96" y="1384829"/>
            <a:ext cx="3878153" cy="509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960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Padrão Intersticial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A36D334-491C-60B5-704E-5B186EF26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7" t="29529" r="30308" b="6810"/>
          <a:stretch/>
        </p:blipFill>
        <p:spPr>
          <a:xfrm>
            <a:off x="220395" y="1913206"/>
            <a:ext cx="4768948" cy="43637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C99887F-8B92-E5C5-C435-DDC802569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85" t="29734" r="18308" b="16907"/>
          <a:stretch/>
        </p:blipFill>
        <p:spPr>
          <a:xfrm>
            <a:off x="5247248" y="2475016"/>
            <a:ext cx="6724357" cy="34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66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0" y="1925053"/>
            <a:ext cx="7744500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Espaço Pleural</a:t>
            </a:r>
          </a:p>
        </p:txBody>
      </p:sp>
    </p:spTree>
    <p:extLst>
      <p:ext uri="{BB962C8B-B14F-4D97-AF65-F5344CB8AC3E}">
        <p14:creationId xmlns:p14="http://schemas.microsoft.com/office/powerpoint/2010/main" val="3399661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Pneumotórax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9EEFFDB-F6E0-EBB9-1FC6-58DA8F62329F}"/>
              </a:ext>
            </a:extLst>
          </p:cNvPr>
          <p:cNvSpPr txBox="1"/>
          <p:nvPr/>
        </p:nvSpPr>
        <p:spPr>
          <a:xfrm>
            <a:off x="2381250" y="1524000"/>
            <a:ext cx="923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Ar no espaço pleural</a:t>
            </a:r>
          </a:p>
        </p:txBody>
      </p:sp>
      <p:pic>
        <p:nvPicPr>
          <p:cNvPr id="9" name="Picture 2" descr="D:\agosto-2019\BioRad\Tórax\Pneumotótax\Tobias 8021 LL torax.png">
            <a:extLst>
              <a:ext uri="{FF2B5EF4-FFF2-40B4-BE49-F238E27FC236}">
                <a16:creationId xmlns:a16="http://schemas.microsoft.com/office/drawing/2014/main" id="{66549841-3BED-EDB7-A30B-7D7FB110F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38" t="-117527" r="-122346" b="-47887"/>
          <a:stretch/>
        </p:blipFill>
        <p:spPr bwMode="auto">
          <a:xfrm>
            <a:off x="1158412" y="-1275984"/>
            <a:ext cx="11509838" cy="884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agosto-2019\BioRad\Tórax\Pneumotótax\Tobias 8021 VD torax.png">
            <a:extLst>
              <a:ext uri="{FF2B5EF4-FFF2-40B4-BE49-F238E27FC236}">
                <a16:creationId xmlns:a16="http://schemas.microsoft.com/office/drawing/2014/main" id="{C8ADA229-F869-E763-34C8-9FE9C527E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231" y="1985665"/>
            <a:ext cx="3187029" cy="437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170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Pneumotórax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7B0D64-D1CF-B026-6775-1AF3300D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88" y="1353962"/>
            <a:ext cx="7108661" cy="489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211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1703324" y="379930"/>
            <a:ext cx="5103461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1703324" y="468542"/>
            <a:ext cx="5103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Efusão Pleural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7DFAC84-70B6-F81A-E56E-6BB4CD2D55DE}"/>
              </a:ext>
            </a:extLst>
          </p:cNvPr>
          <p:cNvSpPr txBox="1"/>
          <p:nvPr/>
        </p:nvSpPr>
        <p:spPr>
          <a:xfrm>
            <a:off x="2061730" y="15246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Líquido no espaço pleural </a:t>
            </a:r>
          </a:p>
          <a:p>
            <a:r>
              <a:rPr lang="pt-BR" sz="2400" dirty="0"/>
              <a:t>Opacidade fluido</a:t>
            </a:r>
          </a:p>
          <a:p>
            <a:r>
              <a:rPr lang="pt-BR" sz="2400" dirty="0"/>
              <a:t>Fissura </a:t>
            </a:r>
            <a:r>
              <a:rPr lang="pt-BR" sz="2400" dirty="0" err="1"/>
              <a:t>interlobares</a:t>
            </a:r>
            <a:endParaRPr lang="pt-BR" sz="2400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137CBC2-D11B-5856-452F-34A1FDA34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8" t="22202" r="36330" b="47201"/>
          <a:stretch/>
        </p:blipFill>
        <p:spPr bwMode="auto">
          <a:xfrm>
            <a:off x="1123694" y="3078949"/>
            <a:ext cx="5133017" cy="323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D:\agosto-2019\BioRad\Tórax\Efusão\Lica 8262 LL.png">
            <a:extLst>
              <a:ext uri="{FF2B5EF4-FFF2-40B4-BE49-F238E27FC236}">
                <a16:creationId xmlns:a16="http://schemas.microsoft.com/office/drawing/2014/main" id="{9D6AC966-15CD-B1AE-1AED-207B5D940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191" y="124629"/>
            <a:ext cx="4804617" cy="296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:\agosto-2019\BioRad\Tórax\Efusão\Shiva 8047 LLE.png">
            <a:extLst>
              <a:ext uri="{FF2B5EF4-FFF2-40B4-BE49-F238E27FC236}">
                <a16:creationId xmlns:a16="http://schemas.microsoft.com/office/drawing/2014/main" id="{DD28C104-4B3F-EA60-F61D-9596E8925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89" y="3174893"/>
            <a:ext cx="4804617" cy="341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72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Efusão Pleural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6F76BD-1870-434D-D86D-33D866515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57789" r="41819"/>
          <a:stretch/>
        </p:blipFill>
        <p:spPr bwMode="auto">
          <a:xfrm>
            <a:off x="497584" y="1371600"/>
            <a:ext cx="3825388" cy="551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CC56DAA-FC41-7052-28E0-3871E539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4" t="24020" r="36678" b="15532"/>
          <a:stretch/>
        </p:blipFill>
        <p:spPr bwMode="auto">
          <a:xfrm>
            <a:off x="9621077" y="0"/>
            <a:ext cx="2500447" cy="317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agosto-2019\BioRad\Tórax\Efusão\Lica 8262 VD.png">
            <a:extLst>
              <a:ext uri="{FF2B5EF4-FFF2-40B4-BE49-F238E27FC236}">
                <a16:creationId xmlns:a16="http://schemas.microsoft.com/office/drawing/2014/main" id="{5AF8BAD3-434B-F9BA-25C7-278C9E9C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095" y="1371600"/>
            <a:ext cx="403799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FC7BDEE-BAF1-6428-5658-4586A6702D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93" t="13702" r="33587" b="12252"/>
          <a:stretch/>
        </p:blipFill>
        <p:spPr>
          <a:xfrm>
            <a:off x="9385071" y="3429000"/>
            <a:ext cx="2806929" cy="352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164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Efusão Pleural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2E27B8-65B1-800B-CFA4-6A2D069F1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5" b="5534"/>
          <a:stretch/>
        </p:blipFill>
        <p:spPr>
          <a:xfrm>
            <a:off x="1563033" y="1516782"/>
            <a:ext cx="4833393" cy="48726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A74EC7-C9FA-DCD6-DBF5-0DDD241CE1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11150"/>
          <a:stretch/>
        </p:blipFill>
        <p:spPr>
          <a:xfrm>
            <a:off x="6778009" y="2093218"/>
            <a:ext cx="5291834" cy="40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70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Efusão Pleural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EA9C56-1E75-A2F3-86A2-0422BA9A0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2" t="30555" r="26269" b="10749"/>
          <a:stretch/>
        </p:blipFill>
        <p:spPr>
          <a:xfrm>
            <a:off x="584781" y="1627646"/>
            <a:ext cx="5511219" cy="466333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EEC353C-BB26-4112-E5F9-A63AD10FD8D3}"/>
              </a:ext>
            </a:extLst>
          </p:cNvPr>
          <p:cNvSpPr txBox="1"/>
          <p:nvPr/>
        </p:nvSpPr>
        <p:spPr>
          <a:xfrm>
            <a:off x="7060662" y="1522210"/>
            <a:ext cx="42450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Opacidade fluido homogênea</a:t>
            </a:r>
          </a:p>
          <a:p>
            <a:r>
              <a:rPr lang="pt-BR" sz="2400" dirty="0"/>
              <a:t>Obliteração da silhueta cardíaca</a:t>
            </a:r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A52A49-008F-D085-693B-88B30C1A4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73" t="11879" r="21192" b="16701"/>
          <a:stretch/>
        </p:blipFill>
        <p:spPr>
          <a:xfrm>
            <a:off x="6503718" y="2711857"/>
            <a:ext cx="5358960" cy="37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85345FD-66AD-EF31-767B-14959703C97B}"/>
              </a:ext>
            </a:extLst>
          </p:cNvPr>
          <p:cNvSpPr/>
          <p:nvPr/>
        </p:nvSpPr>
        <p:spPr>
          <a:xfrm>
            <a:off x="1718830" y="683682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E8D046-1068-AF20-E2A4-4A07F80C43AB}"/>
              </a:ext>
            </a:extLst>
          </p:cNvPr>
          <p:cNvSpPr txBox="1"/>
          <p:nvPr/>
        </p:nvSpPr>
        <p:spPr>
          <a:xfrm>
            <a:off x="1718830" y="809797"/>
            <a:ext cx="936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Dorsoventral - DV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E9071E1-A001-1160-0ECC-79405AB26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3" t="50000" r="38188" b="16384"/>
          <a:stretch/>
        </p:blipFill>
        <p:spPr>
          <a:xfrm>
            <a:off x="2699542" y="2195883"/>
            <a:ext cx="3699347" cy="2466233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FE8A1854-B696-0F71-B59F-E29F1739D3AD}"/>
              </a:ext>
            </a:extLst>
          </p:cNvPr>
          <p:cNvSpPr txBox="1"/>
          <p:nvPr/>
        </p:nvSpPr>
        <p:spPr>
          <a:xfrm>
            <a:off x="1389778" y="5091021"/>
            <a:ext cx="6264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Membros torácicos estendidos cranialmente, ao lado da cabeça</a:t>
            </a:r>
          </a:p>
          <a:p>
            <a:pPr algn="ctr"/>
            <a:r>
              <a:rPr lang="pt-BR" sz="1800" dirty="0"/>
              <a:t>Esterno e coluna alinhados centralmente</a:t>
            </a:r>
          </a:p>
          <a:p>
            <a:pPr algn="ctr"/>
            <a:r>
              <a:rPr lang="pt-BR" dirty="0"/>
              <a:t>Musculatura lateral bilateral </a:t>
            </a:r>
          </a:p>
          <a:p>
            <a:pPr algn="ctr"/>
            <a:r>
              <a:rPr lang="pt-BR" dirty="0"/>
              <a:t>Linha diafragmática</a:t>
            </a:r>
            <a:endParaRPr lang="pt-BR" sz="1800" dirty="0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E4E1B788-C73B-C53A-7AB2-CB1B41E64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7" t="22198" r="38325" b="17026"/>
          <a:stretch/>
        </p:blipFill>
        <p:spPr bwMode="auto">
          <a:xfrm>
            <a:off x="8086991" y="1935943"/>
            <a:ext cx="2991958" cy="432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6440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445" y="30004"/>
            <a:ext cx="9741255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Coração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05E8406-1361-522F-3E8B-0E92B7274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5" t="37394" r="25598" b="6580"/>
          <a:stretch/>
        </p:blipFill>
        <p:spPr>
          <a:xfrm>
            <a:off x="2870039" y="1837346"/>
            <a:ext cx="7327164" cy="42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9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E1B0B39-797A-86DF-02D1-58E7B356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27590" r="32675" b="40878"/>
          <a:stretch/>
        </p:blipFill>
        <p:spPr>
          <a:xfrm>
            <a:off x="143650" y="0"/>
            <a:ext cx="7830004" cy="34563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44ECCCF-5141-C88C-ACF1-1A5228F4D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13" t="34593" r="27951" b="17785"/>
          <a:stretch/>
        </p:blipFill>
        <p:spPr>
          <a:xfrm>
            <a:off x="5181600" y="2974713"/>
            <a:ext cx="7010400" cy="39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692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188F9-20DE-DF0F-78EB-FA8E0C869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23388" r="33462" b="27589"/>
          <a:stretch/>
        </p:blipFill>
        <p:spPr>
          <a:xfrm>
            <a:off x="-380106" y="1446308"/>
            <a:ext cx="6597407" cy="46181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F763F3B-11FD-67F2-8ECC-92B95C202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1" t="34592" r="34250" b="14984"/>
          <a:stretch/>
        </p:blipFill>
        <p:spPr>
          <a:xfrm>
            <a:off x="6096000" y="1447152"/>
            <a:ext cx="6172824" cy="46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89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EB96E2C-8708-F16C-1EFC-D44EC340A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8" t="21987" r="29525" b="33192"/>
          <a:stretch/>
        </p:blipFill>
        <p:spPr>
          <a:xfrm>
            <a:off x="0" y="4074"/>
            <a:ext cx="6223994" cy="3757885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C243CB2-4BDD-B0A7-BFA0-368418FF6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46082" r="53796" b="19777"/>
          <a:stretch/>
        </p:blipFill>
        <p:spPr bwMode="auto">
          <a:xfrm>
            <a:off x="208547" y="3547875"/>
            <a:ext cx="5887453" cy="33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0F85C8-2FA3-48D7-171C-C5C44BE7B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41" y="1413196"/>
            <a:ext cx="5730863" cy="351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55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593E0-7EB2-ADF1-D99F-C0F65B4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5470"/>
            <a:ext cx="10018713" cy="105023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0408F-E7F0-F07A-E1BC-2DD3E7E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39687"/>
            <a:ext cx="10018713" cy="524454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80EBF0-D9D5-D183-9406-C23F0516B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1" t="26862" r="30312" b="24787"/>
          <a:stretch/>
        </p:blipFill>
        <p:spPr>
          <a:xfrm>
            <a:off x="-873406" y="0"/>
            <a:ext cx="7126754" cy="464174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A040AE7-0D52-1449-8B79-75B2D237E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0" t="16791" r="24897" b="40438"/>
          <a:stretch/>
        </p:blipFill>
        <p:spPr bwMode="auto">
          <a:xfrm>
            <a:off x="4652683" y="1561440"/>
            <a:ext cx="3448579" cy="4941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C12386-C53B-459D-1646-87BA111591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0" r="11611" b="9282"/>
          <a:stretch/>
        </p:blipFill>
        <p:spPr>
          <a:xfrm>
            <a:off x="8327316" y="1561440"/>
            <a:ext cx="3864684" cy="483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983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VHS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3A7C44-91E2-25AC-37DD-E053E72F35B5}"/>
              </a:ext>
            </a:extLst>
          </p:cNvPr>
          <p:cNvSpPr txBox="1"/>
          <p:nvPr/>
        </p:nvSpPr>
        <p:spPr>
          <a:xfrm>
            <a:off x="2061730" y="1581835"/>
            <a:ext cx="2110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Cães 8,5-10,5</a:t>
            </a:r>
          </a:p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Gatos 7,2-7,8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BC679CA-A0DA-2108-5501-15B14ABC6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5" t="17351" r="41785" b="51596"/>
          <a:stretch/>
        </p:blipFill>
        <p:spPr bwMode="auto">
          <a:xfrm>
            <a:off x="841026" y="2528247"/>
            <a:ext cx="3927305" cy="394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D:\agosto-2019\BioRad\Tórax\Outros\Bel LL.png">
            <a:extLst>
              <a:ext uri="{FF2B5EF4-FFF2-40B4-BE49-F238E27FC236}">
                <a16:creationId xmlns:a16="http://schemas.microsoft.com/office/drawing/2014/main" id="{F5E2DFA5-0C99-042A-181B-8BD5E070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99" y="1391334"/>
            <a:ext cx="5778350" cy="526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1FD59A3-43AA-C625-F147-3F02F4B5DD5B}"/>
              </a:ext>
            </a:extLst>
          </p:cNvPr>
          <p:cNvCxnSpPr>
            <a:cxnSpLocks/>
          </p:cNvCxnSpPr>
          <p:nvPr/>
        </p:nvCxnSpPr>
        <p:spPr>
          <a:xfrm flipH="1" flipV="1">
            <a:off x="9239534" y="4503158"/>
            <a:ext cx="890736" cy="133808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A247DAD-D096-DD6F-D528-48F4827BFEBD}"/>
              </a:ext>
            </a:extLst>
          </p:cNvPr>
          <p:cNvCxnSpPr>
            <a:cxnSpLocks/>
          </p:cNvCxnSpPr>
          <p:nvPr/>
        </p:nvCxnSpPr>
        <p:spPr>
          <a:xfrm flipV="1">
            <a:off x="8639033" y="4503158"/>
            <a:ext cx="1105468" cy="66904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EB51A6A-1B17-3308-A4F0-ED2A698877DD}"/>
              </a:ext>
            </a:extLst>
          </p:cNvPr>
          <p:cNvCxnSpPr/>
          <p:nvPr/>
        </p:nvCxnSpPr>
        <p:spPr>
          <a:xfrm flipV="1">
            <a:off x="8720919" y="3429000"/>
            <a:ext cx="1409351" cy="43331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43D0D73E-D34B-2054-B3C7-7F335F151C0E}"/>
              </a:ext>
            </a:extLst>
          </p:cNvPr>
          <p:cNvCxnSpPr>
            <a:cxnSpLocks/>
          </p:cNvCxnSpPr>
          <p:nvPr/>
        </p:nvCxnSpPr>
        <p:spPr>
          <a:xfrm flipV="1">
            <a:off x="8639033" y="3289110"/>
            <a:ext cx="1705970" cy="54500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06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292825" y="468542"/>
            <a:ext cx="9169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VHS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BA696FF2-E0B3-000F-6CDF-DEE120920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30" y="1348712"/>
            <a:ext cx="8030526" cy="53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49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1665028" y="225800"/>
            <a:ext cx="7315200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292826" y="291318"/>
            <a:ext cx="6687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Coração Aumentado</a:t>
            </a:r>
          </a:p>
        </p:txBody>
      </p:sp>
      <p:pic>
        <p:nvPicPr>
          <p:cNvPr id="4" name="Picture 3" descr="D:\agosto-2019\BioRad\Tórax\Coração\Hannah 8284 LLD.png">
            <a:extLst>
              <a:ext uri="{FF2B5EF4-FFF2-40B4-BE49-F238E27FC236}">
                <a16:creationId xmlns:a16="http://schemas.microsoft.com/office/drawing/2014/main" id="{833A33E5-EB6C-3887-8A7B-1348817AE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48" y="1053319"/>
            <a:ext cx="5148269" cy="303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gosto-2019\BioRad\Tórax\Coração\Mel LLd.png">
            <a:extLst>
              <a:ext uri="{FF2B5EF4-FFF2-40B4-BE49-F238E27FC236}">
                <a16:creationId xmlns:a16="http://schemas.microsoft.com/office/drawing/2014/main" id="{EFB603D5-BBAD-C666-66C5-6C3A68F51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36" y="2367163"/>
            <a:ext cx="5148268" cy="386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5580A5-3421-0993-5023-96CAE9875F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4" b="12709"/>
          <a:stretch/>
        </p:blipFill>
        <p:spPr>
          <a:xfrm flipH="1">
            <a:off x="9268996" y="9608"/>
            <a:ext cx="2923004" cy="1776536"/>
          </a:xfrm>
          <a:prstGeom prst="rect">
            <a:avLst/>
          </a:prstGeom>
        </p:spPr>
      </p:pic>
      <p:pic>
        <p:nvPicPr>
          <p:cNvPr id="9" name="Picture 2" descr="D:\agosto-2019\BioRad\Tórax\Coração\Sguaze 128 LL.png">
            <a:extLst>
              <a:ext uri="{FF2B5EF4-FFF2-40B4-BE49-F238E27FC236}">
                <a16:creationId xmlns:a16="http://schemas.microsoft.com/office/drawing/2014/main" id="{A826C0A8-FB7B-C7EF-8493-3DD376C50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58" y="4188533"/>
            <a:ext cx="3710650" cy="266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400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292825" y="468542"/>
            <a:ext cx="9169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Coração Globoso</a:t>
            </a:r>
          </a:p>
        </p:txBody>
      </p:sp>
      <p:pic>
        <p:nvPicPr>
          <p:cNvPr id="4" name="Picture 2" descr="D:\agosto-2019\BioRad\Tórax\Coração\Babi 8280 VD Tórax.png">
            <a:extLst>
              <a:ext uri="{FF2B5EF4-FFF2-40B4-BE49-F238E27FC236}">
                <a16:creationId xmlns:a16="http://schemas.microsoft.com/office/drawing/2014/main" id="{9F32DCD9-6A41-47B0-C3BD-98D0F75E9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53" y="1613577"/>
            <a:ext cx="3379748" cy="486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gosto-2019\BioRad\Tórax\Coração\Hannah 8284 VD.png">
            <a:extLst>
              <a:ext uri="{FF2B5EF4-FFF2-40B4-BE49-F238E27FC236}">
                <a16:creationId xmlns:a16="http://schemas.microsoft.com/office/drawing/2014/main" id="{2EAE4C4D-8250-8FF5-437B-6E4888889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881" y="0"/>
            <a:ext cx="1601119" cy="215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agosto-2019\BioRad\Tórax\Coração\Mel VD.png">
            <a:extLst>
              <a:ext uri="{FF2B5EF4-FFF2-40B4-BE49-F238E27FC236}">
                <a16:creationId xmlns:a16="http://schemas.microsoft.com/office/drawing/2014/main" id="{72CC89F2-2080-81C4-A735-C0C0A933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188" y="2393974"/>
            <a:ext cx="3023559" cy="369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agosto-2019\BioRad\Tórax\Coração\Ted 5497 VD.png">
            <a:extLst>
              <a:ext uri="{FF2B5EF4-FFF2-40B4-BE49-F238E27FC236}">
                <a16:creationId xmlns:a16="http://schemas.microsoft.com/office/drawing/2014/main" id="{C2A4176E-FC8E-C499-4704-4C4FD1BE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94" y="2251673"/>
            <a:ext cx="3110856" cy="397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9993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292825" y="468542"/>
            <a:ext cx="9169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Aumento de átrio esquerdo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45F9E-148E-5C97-125A-DC9D0CB7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64" y="1791056"/>
            <a:ext cx="4243438" cy="48247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4763B0-46D2-109F-6205-F26C07F49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13" y="1986048"/>
            <a:ext cx="5475996" cy="428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6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in em I Love Beagles">
            <a:extLst>
              <a:ext uri="{FF2B5EF4-FFF2-40B4-BE49-F238E27FC236}">
                <a16:creationId xmlns:a16="http://schemas.microsoft.com/office/drawing/2014/main" id="{F721DB50-1A2F-87DB-0A44-CFC0279A8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86" y="332580"/>
            <a:ext cx="3720374" cy="247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A5640A-8334-68FA-2512-A094E62676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r="12057"/>
          <a:stretch/>
        </p:blipFill>
        <p:spPr>
          <a:xfrm>
            <a:off x="531453" y="3077820"/>
            <a:ext cx="2756678" cy="3636552"/>
          </a:xfrm>
          <a:prstGeom prst="rect">
            <a:avLst/>
          </a:prstGeom>
        </p:spPr>
      </p:pic>
      <p:pic>
        <p:nvPicPr>
          <p:cNvPr id="7" name="Picture 8" descr="Conheça mais sobre a raça Galgo Espanhol - Vet Smart">
            <a:extLst>
              <a:ext uri="{FF2B5EF4-FFF2-40B4-BE49-F238E27FC236}">
                <a16:creationId xmlns:a16="http://schemas.microsoft.com/office/drawing/2014/main" id="{5BFBEE6E-A1F3-9301-D349-55E2EB20F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278" y="332580"/>
            <a:ext cx="4143444" cy="244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0BC3FA-25BC-46A5-17E5-EEE2AB964F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r="4922"/>
          <a:stretch/>
        </p:blipFill>
        <p:spPr>
          <a:xfrm>
            <a:off x="4831237" y="3159466"/>
            <a:ext cx="2756678" cy="3365954"/>
          </a:xfrm>
          <a:prstGeom prst="rect">
            <a:avLst/>
          </a:prstGeom>
        </p:spPr>
      </p:pic>
      <p:pic>
        <p:nvPicPr>
          <p:cNvPr id="9" name="Picture 8" descr="Portal dos Pugs - Julgando o Pug">
            <a:extLst>
              <a:ext uri="{FF2B5EF4-FFF2-40B4-BE49-F238E27FC236}">
                <a16:creationId xmlns:a16="http://schemas.microsoft.com/office/drawing/2014/main" id="{0D861E87-E8F1-0E7A-B8AF-911BACC3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787" y="259822"/>
            <a:ext cx="3321307" cy="27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9A5570-552B-2B5E-E1D6-31B60C75110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7" r="11644" b="16001"/>
          <a:stretch/>
        </p:blipFill>
        <p:spPr>
          <a:xfrm>
            <a:off x="8718547" y="3338312"/>
            <a:ext cx="2979786" cy="30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405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292825" y="468542"/>
            <a:ext cx="9169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Aumento de átrio direito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7703C8-26A4-C415-B9CA-7EBF23FB94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8" b="9503"/>
          <a:stretch/>
        </p:blipFill>
        <p:spPr>
          <a:xfrm>
            <a:off x="4292747" y="2247497"/>
            <a:ext cx="4395107" cy="36760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FE23BDF-98C0-C13D-AE5A-CE7B6EB45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r="6521"/>
          <a:stretch/>
        </p:blipFill>
        <p:spPr>
          <a:xfrm>
            <a:off x="10216285" y="0"/>
            <a:ext cx="1975715" cy="26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458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292825" y="468542"/>
            <a:ext cx="9169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Felino – Valentine Shape – Coração dos Apaixonados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0B123-0DCA-D8C3-3BB4-0709AF6C3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31530" r="38638" b="9701"/>
          <a:stretch/>
        </p:blipFill>
        <p:spPr bwMode="auto">
          <a:xfrm>
            <a:off x="4672831" y="1682641"/>
            <a:ext cx="3991970" cy="4299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9151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292825" y="468542"/>
            <a:ext cx="9169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Dilatação do arco aórtico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EF2B06-A75B-2671-4352-58471A1B5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2" t="12055" r="24239" b="12832"/>
          <a:stretch/>
        </p:blipFill>
        <p:spPr>
          <a:xfrm>
            <a:off x="919875" y="1754626"/>
            <a:ext cx="5957934" cy="45656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64A56C-EE71-1FC3-AE85-266DDC196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61" t="11092" r="28804" b="12832"/>
          <a:stretch/>
        </p:blipFill>
        <p:spPr>
          <a:xfrm>
            <a:off x="7084827" y="1667532"/>
            <a:ext cx="4828876" cy="48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10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203" y="1650257"/>
            <a:ext cx="9741255" cy="1503947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Diafragma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3702A1B-742D-200F-8128-F1AE595027C5}"/>
              </a:ext>
            </a:extLst>
          </p:cNvPr>
          <p:cNvSpPr txBox="1"/>
          <p:nvPr/>
        </p:nvSpPr>
        <p:spPr>
          <a:xfrm>
            <a:off x="6256422" y="4019631"/>
            <a:ext cx="5935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Músculo que separa a cavidade abdominal da cavidade torácica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Varia de acordo com o posicionamento e fase do ciclo respiratório</a:t>
            </a:r>
          </a:p>
        </p:txBody>
      </p:sp>
    </p:spTree>
    <p:extLst>
      <p:ext uri="{BB962C8B-B14F-4D97-AF65-F5344CB8AC3E}">
        <p14:creationId xmlns:p14="http://schemas.microsoft.com/office/powerpoint/2010/main" val="2877926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6102C3E-7811-A0DA-37F3-0CE471191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t="32836" r="56365" b="40437"/>
          <a:stretch/>
        </p:blipFill>
        <p:spPr bwMode="auto">
          <a:xfrm>
            <a:off x="0" y="2048982"/>
            <a:ext cx="6814403" cy="252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024EF83-9381-9D91-A699-D8A0C590D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t="30094" r="12344" b="27659"/>
          <a:stretch/>
        </p:blipFill>
        <p:spPr bwMode="auto">
          <a:xfrm>
            <a:off x="7320628" y="1375172"/>
            <a:ext cx="4774603" cy="338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9EC8CD2-ED80-3291-FBD0-7CB7187DC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6" t="14564" r="6994" b="45008"/>
          <a:stretch/>
        </p:blipFill>
        <p:spPr bwMode="auto">
          <a:xfrm>
            <a:off x="5717958" y="4764505"/>
            <a:ext cx="756084" cy="69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8810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3771900" y="468542"/>
            <a:ext cx="7649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Ruptura Diafragmática</a:t>
            </a:r>
          </a:p>
        </p:txBody>
      </p:sp>
      <p:pic>
        <p:nvPicPr>
          <p:cNvPr id="4" name="Picture 2" descr="D:\agosto-2019\BioRad\Tórax\Hernia\Miguelitp LL.png">
            <a:extLst>
              <a:ext uri="{FF2B5EF4-FFF2-40B4-BE49-F238E27FC236}">
                <a16:creationId xmlns:a16="http://schemas.microsoft.com/office/drawing/2014/main" id="{524FDD5B-A58C-91F5-69AC-56EF1C6B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915" y="1746844"/>
            <a:ext cx="6454934" cy="464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gosto-2019\BioRad\Tórax\Hernia\Miguelitp VD.png">
            <a:extLst>
              <a:ext uri="{FF2B5EF4-FFF2-40B4-BE49-F238E27FC236}">
                <a16:creationId xmlns:a16="http://schemas.microsoft.com/office/drawing/2014/main" id="{02A8ACFD-6871-FF0D-0869-91B566E6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8" y="166587"/>
            <a:ext cx="4111305" cy="65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018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3905250" y="468542"/>
            <a:ext cx="751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Ruptura Diafragmática</a:t>
            </a:r>
          </a:p>
        </p:txBody>
      </p:sp>
      <p:pic>
        <p:nvPicPr>
          <p:cNvPr id="4" name="Picture 2" descr="D:\agosto-2019\BioRad\Tórax\Hernia\Resgatado Tórax LLe.png">
            <a:extLst>
              <a:ext uri="{FF2B5EF4-FFF2-40B4-BE49-F238E27FC236}">
                <a16:creationId xmlns:a16="http://schemas.microsoft.com/office/drawing/2014/main" id="{AB4B8F81-EDDE-EFAC-F688-F06EE74F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56" y="1596919"/>
            <a:ext cx="6788546" cy="462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gosto-2019\BioRad\Tórax\Hernia\Resgatado Tórax VD.png">
            <a:extLst>
              <a:ext uri="{FF2B5EF4-FFF2-40B4-BE49-F238E27FC236}">
                <a16:creationId xmlns:a16="http://schemas.microsoft.com/office/drawing/2014/main" id="{7E35450F-2E3F-1FD6-87F4-D5A1727B6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04" y="286295"/>
            <a:ext cx="4268449" cy="628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7126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3752850" y="468542"/>
            <a:ext cx="766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Ruptura Diafragmática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42AD65-28E4-1235-434D-E8CFF72233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0"/>
          <a:stretch/>
        </p:blipFill>
        <p:spPr>
          <a:xfrm>
            <a:off x="4722392" y="1772702"/>
            <a:ext cx="7222983" cy="43546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4B8DE7D-38B3-693E-F8DC-950F92818A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/>
          <a:stretch/>
        </p:blipFill>
        <p:spPr>
          <a:xfrm>
            <a:off x="580598" y="178214"/>
            <a:ext cx="3945573" cy="65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7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735116-BBC4-AD2D-8D9E-70FEEBF0EAB1}"/>
              </a:ext>
            </a:extLst>
          </p:cNvPr>
          <p:cNvSpPr/>
          <p:nvPr/>
        </p:nvSpPr>
        <p:spPr>
          <a:xfrm>
            <a:off x="2061730" y="379930"/>
            <a:ext cx="9549672" cy="762001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5808-F14E-E9AD-2564-DECC1E0E2F4B}"/>
              </a:ext>
            </a:extLst>
          </p:cNvPr>
          <p:cNvSpPr txBox="1"/>
          <p:nvPr/>
        </p:nvSpPr>
        <p:spPr>
          <a:xfrm>
            <a:off x="2061730" y="468542"/>
            <a:ext cx="936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Ruptura Diafragmática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8B92FA-8734-6B4F-6A02-EC3631441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93" t="21010" r="39757" b="53778"/>
          <a:stretch/>
        </p:blipFill>
        <p:spPr>
          <a:xfrm>
            <a:off x="159340" y="1977008"/>
            <a:ext cx="5936660" cy="38164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84CCE3-1712-C098-4A88-B12962332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20586" r="31888" b="27589"/>
          <a:stretch/>
        </p:blipFill>
        <p:spPr>
          <a:xfrm>
            <a:off x="6427714" y="1505692"/>
            <a:ext cx="5604946" cy="43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39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462</TotalTime>
  <Words>426</Words>
  <Application>Microsoft Office PowerPoint</Application>
  <PresentationFormat>Widescreen</PresentationFormat>
  <Paragraphs>144</Paragraphs>
  <Slides>98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98</vt:i4>
      </vt:variant>
    </vt:vector>
  </HeadingPairs>
  <TitlesOfParts>
    <vt:vector size="103" baseType="lpstr">
      <vt:lpstr>Arial</vt:lpstr>
      <vt:lpstr>Arial</vt:lpstr>
      <vt:lpstr>Calibri</vt:lpstr>
      <vt:lpstr>Corbel</vt:lpstr>
      <vt:lpstr>Paralaxe</vt:lpstr>
      <vt:lpstr>Cervical e Tórax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Aparelho Hióide</vt:lpstr>
      <vt:lpstr>Apresentação do PowerPoint</vt:lpstr>
      <vt:lpstr>Apresentação do PowerPoint</vt:lpstr>
      <vt:lpstr>Esôfago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Traqueia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Colapso de Traqueia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Costelas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Pulmão</vt:lpstr>
      <vt:lpstr>Apresentação do PowerPoint</vt:lpstr>
      <vt:lpstr>Apresentação do PowerPoint</vt:lpstr>
      <vt:lpstr>Apresentação do PowerPoint</vt:lpstr>
      <vt:lpstr>Apresentação do PowerPoint</vt:lpstr>
      <vt:lpstr>Brônquios</vt:lpstr>
      <vt:lpstr>Apresentação do PowerPoint</vt:lpstr>
      <vt:lpstr>Apresentação do PowerPoint</vt:lpstr>
      <vt:lpstr>Apresentação do PowerPoint</vt:lpstr>
      <vt:lpstr>Padrão Alveolar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Padrão Bronquial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Padrão Intersticial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Espaço Pleural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Diafragma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Física, princípios básicos e posicionamentos radiográficos</dc:title>
  <dc:creator>Uiara Hanna</dc:creator>
  <cp:lastModifiedBy>Uiara Hanna</cp:lastModifiedBy>
  <cp:revision>186</cp:revision>
  <dcterms:created xsi:type="dcterms:W3CDTF">2022-05-02T19:25:02Z</dcterms:created>
  <dcterms:modified xsi:type="dcterms:W3CDTF">2022-06-13T18:38:18Z</dcterms:modified>
</cp:coreProperties>
</file>